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19"/>
  </p:notesMasterIdLst>
  <p:sldIdLst>
    <p:sldId id="256" r:id="rId2"/>
    <p:sldId id="257" r:id="rId3"/>
    <p:sldId id="289" r:id="rId4"/>
    <p:sldId id="260" r:id="rId5"/>
    <p:sldId id="283" r:id="rId6"/>
    <p:sldId id="263" r:id="rId7"/>
    <p:sldId id="264" r:id="rId8"/>
    <p:sldId id="284" r:id="rId9"/>
    <p:sldId id="286" r:id="rId10"/>
    <p:sldId id="287" r:id="rId11"/>
    <p:sldId id="266" r:id="rId12"/>
    <p:sldId id="267" r:id="rId13"/>
    <p:sldId id="268" r:id="rId14"/>
    <p:sldId id="271" r:id="rId15"/>
    <p:sldId id="274" r:id="rId16"/>
    <p:sldId id="285" r:id="rId17"/>
    <p:sldId id="277" r:id="rId18"/>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51" d="100"/>
          <a:sy n="51" d="100"/>
        </p:scale>
        <p:origin x="-2292" y="-90"/>
      </p:cViewPr>
      <p:guideLst>
        <p:guide orient="horz" pos="2880"/>
        <p:guide pos="216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9114B12-6BF5-4234-AAAE-728C27FBAE94}" type="datetimeFigureOut">
              <a:rPr lang="en-US" smtClean="0"/>
              <a:pPr/>
              <a:t>3/13/2017</a:t>
            </a:fld>
            <a:endParaRPr lang="en-US"/>
          </a:p>
        </p:txBody>
      </p:sp>
      <p:sp>
        <p:nvSpPr>
          <p:cNvPr id="4" name="Slide Image Placeholder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0E1CD5F-AD6E-48F0-A805-EF6C90F83FA8}"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0E1CD5F-AD6E-48F0-A805-EF6C90F83FA8}" type="slidenum">
              <a:rPr lang="en-US" smtClean="0"/>
              <a:pPr/>
              <a:t>8</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0E1CD5F-AD6E-48F0-A805-EF6C90F83FA8}" type="slidenum">
              <a:rPr lang="en-US" smtClean="0"/>
              <a:pPr/>
              <a:t>9</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0E1CD5F-AD6E-48F0-A805-EF6C90F83FA8}" type="slidenum">
              <a:rPr lang="en-US" smtClean="0"/>
              <a:pPr/>
              <a:t>15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0E1CD5F-AD6E-48F0-A805-EF6C90F83FA8}"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smtClean="0"/>
              <a:t>Click to edit Master title style</a:t>
            </a:r>
            <a:endParaRPr lang="en-US"/>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F87237-3EDD-4D57-AA17-C0CB72207193}" type="datetimeFigureOut">
              <a:rPr lang="en-US" smtClean="0"/>
              <a:pPr/>
              <a:t>3/13/2017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6D88FA-CDE6-4048-A9CC-1231CE23436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F87237-3EDD-4D57-AA17-C0CB72207193}" type="datetimeFigureOut">
              <a:rPr lang="en-US" smtClean="0"/>
              <a:pPr/>
              <a:t>3/13/2017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6D88FA-CDE6-4048-A9CC-1231CE23436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F87237-3EDD-4D57-AA17-C0CB72207193}" type="datetimeFigureOut">
              <a:rPr lang="en-US" smtClean="0"/>
              <a:pPr/>
              <a:t>3/13/2017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6D88FA-CDE6-4048-A9CC-1231CE23436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F87237-3EDD-4D57-AA17-C0CB72207193}" type="datetimeFigureOut">
              <a:rPr lang="en-US" smtClean="0"/>
              <a:pPr/>
              <a:t>3/13/2017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6D88FA-CDE6-4048-A9CC-1231CE23436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F87237-3EDD-4D57-AA17-C0CB72207193}" type="datetimeFigureOut">
              <a:rPr lang="en-US" smtClean="0"/>
              <a:pPr/>
              <a:t>3/13/2017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F6D88FA-CDE6-4048-A9CC-1231CE23436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F87237-3EDD-4D57-AA17-C0CB72207193}" type="datetimeFigureOut">
              <a:rPr lang="en-US" smtClean="0"/>
              <a:pPr/>
              <a:t>3/13/2017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F6D88FA-CDE6-4048-A9CC-1231CE23436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F87237-3EDD-4D57-AA17-C0CB72207193}" type="datetimeFigureOut">
              <a:rPr lang="en-US" smtClean="0"/>
              <a:pPr/>
              <a:t>3/13/2017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F6D88FA-CDE6-4048-A9CC-1231CE23436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F87237-3EDD-4D57-AA17-C0CB72207193}" type="datetimeFigureOut">
              <a:rPr lang="en-US" smtClean="0"/>
              <a:pPr/>
              <a:t>3/13/2017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6D88FA-CDE6-4048-A9CC-1231CE23436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F87237-3EDD-4D57-AA17-C0CB72207193}" type="datetimeFigureOut">
              <a:rPr lang="en-US" smtClean="0"/>
              <a:pPr/>
              <a:t>3/13/2017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6D88FA-CDE6-4048-A9CC-1231CE23436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F87237-3EDD-4D57-AA17-C0CB72207193}" type="datetimeFigureOut">
              <a:rPr lang="en-US" smtClean="0"/>
              <a:pPr/>
              <a:t>3/13/2017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6D88FA-CDE6-4048-A9CC-1231CE23436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5"/>
            <a:ext cx="1543050" cy="780203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42900" y="366185"/>
            <a:ext cx="4514850" cy="78020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F87237-3EDD-4D57-AA17-C0CB72207193}" type="datetimeFigureOut">
              <a:rPr lang="en-US" smtClean="0"/>
              <a:pPr/>
              <a:t>3/13/2017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6D88FA-CDE6-4048-A9CC-1231CE23436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8CF87237-3EDD-4D57-AA17-C0CB72207193}" type="datetimeFigureOut">
              <a:rPr lang="en-US" smtClean="0"/>
              <a:pPr/>
              <a:t>3/13/2017</a:t>
            </a:fld>
            <a:endParaRPr lang="en-US"/>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AF6D88FA-CDE6-4048-A9CC-1231CE23436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9.xml"/><Relationship Id="rId5" Type="http://schemas.openxmlformats.org/officeDocument/2006/relationships/hyperlink" Target="http://www.pebbles-global.com/" TargetMode="External"/><Relationship Id="rId4" Type="http://schemas.openxmlformats.org/officeDocument/2006/relationships/hyperlink" Target="mailto:shiva@pebbles-global.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1.png"/><Relationship Id="rId4" Type="http://schemas.openxmlformats.org/officeDocument/2006/relationships/image" Target="../media/image5.jpeg"/><Relationship Id="rId9" Type="http://schemas.openxmlformats.org/officeDocument/2006/relationships/image" Target="../media/image10.jpeg"/></Relationships>
</file>

<file path=ppt/slides/_rels/slide9.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image" Target="../media/image19.jpeg"/><Relationship Id="rId3" Type="http://schemas.openxmlformats.org/officeDocument/2006/relationships/image" Target="../media/image1.png"/><Relationship Id="rId7" Type="http://schemas.openxmlformats.org/officeDocument/2006/relationships/image" Target="../media/image13.jpeg"/><Relationship Id="rId12"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2.png"/><Relationship Id="rId9" Type="http://schemas.openxmlformats.org/officeDocument/2006/relationships/image" Target="../media/image15.jpeg"/><Relationship Id="rId14" Type="http://schemas.openxmlformats.org/officeDocument/2006/relationships/image" Target="../media/image20.jpeg"/></Relationships>
</file>

<file path=ppt/slides/_rels/slide10.xml.rels><?xml version="1.0" encoding="UTF-8" standalone="yes"?>
<Relationships xmlns="http://schemas.openxmlformats.org/package/2006/relationships"><Relationship Id="rId8" Type="http://schemas.openxmlformats.org/officeDocument/2006/relationships/image" Target="../media/image25.jpeg"/><Relationship Id="rId13" Type="http://schemas.openxmlformats.org/officeDocument/2006/relationships/image" Target="../media/image30.jpeg"/><Relationship Id="rId3" Type="http://schemas.openxmlformats.org/officeDocument/2006/relationships/image" Target="../media/image1.png"/><Relationship Id="rId7" Type="http://schemas.openxmlformats.org/officeDocument/2006/relationships/image" Target="../media/image24.jpeg"/><Relationship Id="rId12" Type="http://schemas.openxmlformats.org/officeDocument/2006/relationships/image" Target="../media/image29.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23.jpeg"/><Relationship Id="rId11" Type="http://schemas.openxmlformats.org/officeDocument/2006/relationships/image" Target="../media/image28.jpeg"/><Relationship Id="rId5" Type="http://schemas.openxmlformats.org/officeDocument/2006/relationships/image" Target="../media/image22.jpeg"/><Relationship Id="rId10" Type="http://schemas.openxmlformats.org/officeDocument/2006/relationships/image" Target="../media/image27.jpeg"/><Relationship Id="rId4" Type="http://schemas.openxmlformats.org/officeDocument/2006/relationships/image" Target="../media/image21.jpeg"/><Relationship Id="rId9" Type="http://schemas.openxmlformats.org/officeDocument/2006/relationships/image" Target="../media/image26.jpeg"/></Relationships>
</file>

<file path=ppt/slides/_rels/slide11.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2.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2.png"/><Relationship Id="rId7" Type="http://schemas.openxmlformats.org/officeDocument/2006/relationships/image" Target="../media/image40.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9.jpeg"/><Relationship Id="rId11" Type="http://schemas.openxmlformats.org/officeDocument/2006/relationships/image" Target="../media/image44.jpeg"/><Relationship Id="rId5" Type="http://schemas.openxmlformats.org/officeDocument/2006/relationships/image" Target="../media/image38.jpeg"/><Relationship Id="rId10" Type="http://schemas.openxmlformats.org/officeDocument/2006/relationships/image" Target="../media/image43.jpeg"/><Relationship Id="rId4" Type="http://schemas.openxmlformats.org/officeDocument/2006/relationships/image" Target="../media/image37.jpeg"/><Relationship Id="rId9" Type="http://schemas.openxmlformats.org/officeDocument/2006/relationships/image" Target="../media/image42.jpeg"/></Relationships>
</file>

<file path=ppt/slides/_rels/slide13.xml.rels><?xml version="1.0" encoding="UTF-8" standalone="yes"?>
<Relationships xmlns="http://schemas.openxmlformats.org/package/2006/relationships"><Relationship Id="rId8" Type="http://schemas.openxmlformats.org/officeDocument/2006/relationships/image" Target="../media/image50.jpeg"/><Relationship Id="rId13" Type="http://schemas.openxmlformats.org/officeDocument/2006/relationships/image" Target="../media/image55.jpeg"/><Relationship Id="rId3" Type="http://schemas.openxmlformats.org/officeDocument/2006/relationships/image" Target="../media/image45.jpeg"/><Relationship Id="rId7" Type="http://schemas.openxmlformats.org/officeDocument/2006/relationships/image" Target="../media/image49.jpeg"/><Relationship Id="rId12" Type="http://schemas.openxmlformats.org/officeDocument/2006/relationships/image" Target="../media/image54.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8.jpeg"/><Relationship Id="rId11" Type="http://schemas.openxmlformats.org/officeDocument/2006/relationships/image" Target="../media/image53.jpeg"/><Relationship Id="rId5" Type="http://schemas.openxmlformats.org/officeDocument/2006/relationships/image" Target="../media/image47.jpeg"/><Relationship Id="rId10" Type="http://schemas.openxmlformats.org/officeDocument/2006/relationships/image" Target="../media/image52.jpeg"/><Relationship Id="rId4" Type="http://schemas.openxmlformats.org/officeDocument/2006/relationships/image" Target="../media/image46.jpeg"/><Relationship Id="rId9" Type="http://schemas.openxmlformats.org/officeDocument/2006/relationships/image" Target="../media/image51.jpeg"/><Relationship Id="rId14" Type="http://schemas.openxmlformats.org/officeDocument/2006/relationships/image" Target="../media/image56.jpeg"/></Relationships>
</file>

<file path=ppt/slides/_rels/slide14.xml.rels><?xml version="1.0" encoding="UTF-8" standalone="yes"?>
<Relationships xmlns="http://schemas.openxmlformats.org/package/2006/relationships"><Relationship Id="rId8" Type="http://schemas.openxmlformats.org/officeDocument/2006/relationships/image" Target="../media/image61.jpeg"/><Relationship Id="rId3" Type="http://schemas.openxmlformats.org/officeDocument/2006/relationships/image" Target="../media/image1.png"/><Relationship Id="rId7" Type="http://schemas.openxmlformats.org/officeDocument/2006/relationships/image" Target="../media/image60.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 Id="rId9" Type="http://schemas.openxmlformats.org/officeDocument/2006/relationships/image" Target="../media/image62.jpeg"/></Relationships>
</file>

<file path=ppt/slides/_rels/slide15.xml.rels><?xml version="1.0" encoding="UTF-8" standalone="yes"?>
<Relationships xmlns="http://schemas.openxmlformats.org/package/2006/relationships"><Relationship Id="rId8" Type="http://schemas.openxmlformats.org/officeDocument/2006/relationships/image" Target="../media/image66.jpeg"/><Relationship Id="rId3" Type="http://schemas.openxmlformats.org/officeDocument/2006/relationships/image" Target="../media/image2.png"/><Relationship Id="rId7" Type="http://schemas.openxmlformats.org/officeDocument/2006/relationships/image" Target="../media/image65.jpeg"/><Relationship Id="rId12" Type="http://schemas.openxmlformats.org/officeDocument/2006/relationships/image" Target="../media/image70.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4.jpeg"/><Relationship Id="rId11" Type="http://schemas.openxmlformats.org/officeDocument/2006/relationships/image" Target="../media/image69.jpeg"/><Relationship Id="rId5" Type="http://schemas.openxmlformats.org/officeDocument/2006/relationships/image" Target="../media/image63.jpeg"/><Relationship Id="rId10" Type="http://schemas.openxmlformats.org/officeDocument/2006/relationships/image" Target="../media/image68.jpeg"/><Relationship Id="rId4" Type="http://schemas.openxmlformats.org/officeDocument/2006/relationships/image" Target="../media/image1.png"/><Relationship Id="rId9" Type="http://schemas.openxmlformats.org/officeDocument/2006/relationships/image" Target="../media/image67.jpeg"/></Relationships>
</file>

<file path=ppt/slides/_rels/slide16.xml.rels><?xml version="1.0" encoding="UTF-8" standalone="yes"?>
<Relationships xmlns="http://schemas.openxmlformats.org/package/2006/relationships"><Relationship Id="rId3" Type="http://schemas.openxmlformats.org/officeDocument/2006/relationships/hyperlink" Target="mailto:homedecor@pebbles-global.com" TargetMode="External"/><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mailto:apparels@pebbles-global.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Desktop\PEBBLES GROUP\PEBBLES\good title.bmp"/>
          <p:cNvPicPr>
            <a:picLocks noChangeAspect="1" noChangeArrowheads="1"/>
          </p:cNvPicPr>
          <p:nvPr/>
        </p:nvPicPr>
        <p:blipFill>
          <a:blip r:embed="rId2"/>
          <a:srcRect/>
          <a:stretch>
            <a:fillRect/>
          </a:stretch>
        </p:blipFill>
        <p:spPr bwMode="auto">
          <a:xfrm>
            <a:off x="400050" y="2743200"/>
            <a:ext cx="6000750" cy="2133600"/>
          </a:xfrm>
          <a:prstGeom prst="rect">
            <a:avLst/>
          </a:prstGeom>
          <a:noFill/>
        </p:spPr>
      </p:pic>
      <p:sp>
        <p:nvSpPr>
          <p:cNvPr id="6" name="TextBox 5"/>
          <p:cNvSpPr txBox="1"/>
          <p:nvPr/>
        </p:nvSpPr>
        <p:spPr>
          <a:xfrm>
            <a:off x="742950" y="4277380"/>
            <a:ext cx="5600700" cy="523220"/>
          </a:xfrm>
          <a:prstGeom prst="rect">
            <a:avLst/>
          </a:prstGeom>
          <a:noFill/>
        </p:spPr>
        <p:txBody>
          <a:bodyPr wrap="square" rtlCol="0">
            <a:spAutoFit/>
          </a:bodyPr>
          <a:lstStyle/>
          <a:p>
            <a:pPr algn="ctr"/>
            <a:r>
              <a:rPr lang="en-US" sz="2800" b="1" dirty="0" smtClean="0">
                <a:latin typeface="+mj-lt"/>
              </a:rPr>
              <a:t>Your Fashion Living Styles !</a:t>
            </a:r>
            <a:endParaRPr lang="en-US" sz="2800" b="1" dirty="0">
              <a:latin typeface="+mj-lt"/>
            </a:endParaRPr>
          </a:p>
        </p:txBody>
      </p:sp>
      <p:sp>
        <p:nvSpPr>
          <p:cNvPr id="7" name="TextBox 6"/>
          <p:cNvSpPr txBox="1"/>
          <p:nvPr/>
        </p:nvSpPr>
        <p:spPr>
          <a:xfrm>
            <a:off x="6139756" y="2819400"/>
            <a:ext cx="500458" cy="369332"/>
          </a:xfrm>
          <a:prstGeom prst="rect">
            <a:avLst/>
          </a:prstGeom>
          <a:noFill/>
        </p:spPr>
        <p:txBody>
          <a:bodyPr wrap="none" rtlCol="0">
            <a:spAutoFit/>
          </a:bodyPr>
          <a:lstStyle/>
          <a:p>
            <a:r>
              <a:rPr lang="en-US" b="1" dirty="0" smtClean="0"/>
              <a:t>TM</a:t>
            </a:r>
            <a:endParaRPr lang="en-US" b="1" dirty="0"/>
          </a:p>
        </p:txBody>
      </p:sp>
      <p:sp>
        <p:nvSpPr>
          <p:cNvPr id="8" name="TextBox 7"/>
          <p:cNvSpPr txBox="1"/>
          <p:nvPr/>
        </p:nvSpPr>
        <p:spPr>
          <a:xfrm>
            <a:off x="3352676" y="1422401"/>
            <a:ext cx="2087431" cy="646331"/>
          </a:xfrm>
          <a:prstGeom prst="rect">
            <a:avLst/>
          </a:prstGeom>
          <a:noFill/>
        </p:spPr>
        <p:txBody>
          <a:bodyPr wrap="none" rtlCol="0">
            <a:spAutoFit/>
          </a:bodyPr>
          <a:lstStyle/>
          <a:p>
            <a:r>
              <a:rPr lang="en-US" sz="3600" b="1" dirty="0" smtClean="0">
                <a:latin typeface="MV Boli" pitchFamily="2" charset="0"/>
                <a:cs typeface="MV Boli" pitchFamily="2" charset="0"/>
              </a:rPr>
              <a:t>PROFILE</a:t>
            </a:r>
            <a:endParaRPr lang="en-US" sz="3600" b="1" dirty="0">
              <a:latin typeface="MV Boli" pitchFamily="2" charset="0"/>
              <a:cs typeface="MV Boli" pitchFamily="2" charset="0"/>
            </a:endParaRPr>
          </a:p>
        </p:txBody>
      </p:sp>
      <p:pic>
        <p:nvPicPr>
          <p:cNvPr id="1027" name="Picture 3"/>
          <p:cNvPicPr>
            <a:picLocks noChangeAspect="1" noChangeArrowheads="1"/>
          </p:cNvPicPr>
          <p:nvPr/>
        </p:nvPicPr>
        <p:blipFill>
          <a:blip r:embed="rId3"/>
          <a:srcRect/>
          <a:stretch>
            <a:fillRect/>
          </a:stretch>
        </p:blipFill>
        <p:spPr bwMode="auto">
          <a:xfrm>
            <a:off x="0" y="0"/>
            <a:ext cx="3009900" cy="2400300"/>
          </a:xfrm>
          <a:prstGeom prst="rect">
            <a:avLst/>
          </a:prstGeom>
          <a:noFill/>
          <a:ln w="9525">
            <a:noFill/>
            <a:miter lim="800000"/>
            <a:headEnd/>
            <a:tailEnd/>
          </a:ln>
          <a:effectLst/>
        </p:spPr>
      </p:pic>
      <p:pic>
        <p:nvPicPr>
          <p:cNvPr id="9" name="Picture 2"/>
          <p:cNvPicPr>
            <a:picLocks noChangeAspect="1" noChangeArrowheads="1"/>
          </p:cNvPicPr>
          <p:nvPr/>
        </p:nvPicPr>
        <p:blipFill>
          <a:blip r:embed="rId3"/>
          <a:srcRect/>
          <a:stretch>
            <a:fillRect/>
          </a:stretch>
        </p:blipFill>
        <p:spPr bwMode="auto">
          <a:xfrm rot="10800000">
            <a:off x="4457700" y="6743700"/>
            <a:ext cx="2400300" cy="2400300"/>
          </a:xfrm>
          <a:prstGeom prst="rect">
            <a:avLst/>
          </a:prstGeom>
          <a:noFill/>
          <a:ln w="9525">
            <a:noFill/>
            <a:miter lim="800000"/>
            <a:headEnd/>
            <a:tailEnd/>
          </a:ln>
          <a:effectLst/>
        </p:spPr>
      </p:pic>
      <p:sp>
        <p:nvSpPr>
          <p:cNvPr id="11" name="Text Placeholder 13"/>
          <p:cNvSpPr>
            <a:spLocks noGrp="1"/>
          </p:cNvSpPr>
          <p:nvPr>
            <p:ph type="body" sz="half" idx="2"/>
          </p:nvPr>
        </p:nvSpPr>
        <p:spPr>
          <a:xfrm>
            <a:off x="0" y="4876800"/>
            <a:ext cx="6172200" cy="4191000"/>
          </a:xfrm>
        </p:spPr>
        <p:txBody>
          <a:bodyPr>
            <a:normAutofit fontScale="25000" lnSpcReduction="20000"/>
          </a:bodyPr>
          <a:lstStyle/>
          <a:p>
            <a:r>
              <a:rPr lang="en-US" sz="7200" b="1" u="sng" dirty="0" smtClean="0">
                <a:latin typeface="Verdana" pitchFamily="34" charset="0"/>
                <a:ea typeface="Verdana" pitchFamily="34" charset="0"/>
                <a:cs typeface="Verdana" pitchFamily="34" charset="0"/>
              </a:rPr>
              <a:t>Registered Office:</a:t>
            </a:r>
          </a:p>
          <a:p>
            <a:r>
              <a:rPr lang="en-US" sz="7200" b="1" dirty="0" smtClean="0">
                <a:latin typeface="Verdana" pitchFamily="34" charset="0"/>
                <a:ea typeface="Verdana" pitchFamily="34" charset="0"/>
                <a:cs typeface="Verdana" pitchFamily="34" charset="0"/>
              </a:rPr>
              <a:t>Pebbles</a:t>
            </a:r>
            <a:br>
              <a:rPr lang="en-US" sz="7200" b="1" dirty="0" smtClean="0">
                <a:latin typeface="Verdana" pitchFamily="34" charset="0"/>
                <a:ea typeface="Verdana" pitchFamily="34" charset="0"/>
                <a:cs typeface="Verdana" pitchFamily="34" charset="0"/>
              </a:rPr>
            </a:br>
            <a:r>
              <a:rPr lang="en-US" sz="7200" b="1" dirty="0" smtClean="0">
                <a:latin typeface="Verdana" pitchFamily="34" charset="0"/>
                <a:ea typeface="Verdana" pitchFamily="34" charset="0"/>
                <a:cs typeface="Verdana" pitchFamily="34" charset="0"/>
              </a:rPr>
              <a:t>15A, Ram Nagar,</a:t>
            </a:r>
          </a:p>
          <a:p>
            <a:r>
              <a:rPr lang="en-US" sz="7200" b="1" dirty="0" err="1" smtClean="0">
                <a:latin typeface="Verdana" pitchFamily="34" charset="0"/>
                <a:ea typeface="Verdana" pitchFamily="34" charset="0"/>
                <a:cs typeface="Verdana" pitchFamily="34" charset="0"/>
              </a:rPr>
              <a:t>Kamarajapuram</a:t>
            </a:r>
            <a:r>
              <a:rPr lang="en-US" sz="7200" b="1" dirty="0" smtClean="0">
                <a:latin typeface="Verdana" pitchFamily="34" charset="0"/>
                <a:ea typeface="Verdana" pitchFamily="34" charset="0"/>
                <a:cs typeface="Verdana" pitchFamily="34" charset="0"/>
              </a:rPr>
              <a:t> West,                            </a:t>
            </a:r>
            <a:br>
              <a:rPr lang="en-US" sz="7200" b="1" dirty="0" smtClean="0">
                <a:latin typeface="Verdana" pitchFamily="34" charset="0"/>
                <a:ea typeface="Verdana" pitchFamily="34" charset="0"/>
                <a:cs typeface="Verdana" pitchFamily="34" charset="0"/>
              </a:rPr>
            </a:br>
            <a:r>
              <a:rPr lang="en-US" sz="7200" b="1" dirty="0" err="1" smtClean="0">
                <a:latin typeface="Verdana" pitchFamily="34" charset="0"/>
                <a:ea typeface="Verdana" pitchFamily="34" charset="0"/>
                <a:cs typeface="Verdana" pitchFamily="34" charset="0"/>
              </a:rPr>
              <a:t>Karur</a:t>
            </a:r>
            <a:r>
              <a:rPr lang="en-US" sz="7200" b="1" dirty="0" smtClean="0">
                <a:latin typeface="Verdana" pitchFamily="34" charset="0"/>
                <a:ea typeface="Verdana" pitchFamily="34" charset="0"/>
                <a:cs typeface="Verdana" pitchFamily="34" charset="0"/>
              </a:rPr>
              <a:t> – 639002. TN. </a:t>
            </a:r>
          </a:p>
          <a:p>
            <a:r>
              <a:rPr lang="en-US" sz="7200" b="1" dirty="0" smtClean="0">
                <a:latin typeface="Verdana" pitchFamily="34" charset="0"/>
                <a:ea typeface="Verdana" pitchFamily="34" charset="0"/>
                <a:cs typeface="Verdana" pitchFamily="34" charset="0"/>
              </a:rPr>
              <a:t>India</a:t>
            </a:r>
            <a:br>
              <a:rPr lang="en-US" sz="7200" b="1" dirty="0" smtClean="0">
                <a:latin typeface="Verdana" pitchFamily="34" charset="0"/>
                <a:ea typeface="Verdana" pitchFamily="34" charset="0"/>
                <a:cs typeface="Verdana" pitchFamily="34" charset="0"/>
              </a:rPr>
            </a:br>
            <a:r>
              <a:rPr lang="en-US" sz="7200" b="1" dirty="0" smtClean="0">
                <a:latin typeface="Verdana" pitchFamily="34" charset="0"/>
                <a:ea typeface="Verdana" pitchFamily="34" charset="0"/>
                <a:cs typeface="Verdana" pitchFamily="34" charset="0"/>
              </a:rPr>
              <a:t>Tel: 00-91-4324- 232334 &amp; 645040 </a:t>
            </a:r>
          </a:p>
          <a:p>
            <a:pPr lvl="0" eaLnBrk="0" fontAlgn="base" hangingPunct="0">
              <a:spcBef>
                <a:spcPct val="0"/>
              </a:spcBef>
              <a:spcAft>
                <a:spcPct val="0"/>
              </a:spcAft>
            </a:pPr>
            <a:r>
              <a:rPr lang="en-US" sz="7200" b="1" dirty="0" smtClean="0">
                <a:latin typeface="Verdana" pitchFamily="34" charset="0"/>
                <a:ea typeface="Verdana" pitchFamily="34" charset="0"/>
                <a:cs typeface="Verdana" pitchFamily="34" charset="0"/>
              </a:rPr>
              <a:t>Mobile: 00-91-995-246-9524</a:t>
            </a:r>
          </a:p>
          <a:p>
            <a:pPr lvl="0" eaLnBrk="0" fontAlgn="base" hangingPunct="0">
              <a:spcBef>
                <a:spcPct val="0"/>
              </a:spcBef>
              <a:spcAft>
                <a:spcPct val="0"/>
              </a:spcAft>
            </a:pPr>
            <a:r>
              <a:rPr lang="en-US" sz="7200" b="1" dirty="0" smtClean="0">
                <a:latin typeface="Verdana" pitchFamily="34" charset="0"/>
                <a:ea typeface="Verdana" pitchFamily="34" charset="0"/>
                <a:cs typeface="Verdana" pitchFamily="34" charset="0"/>
              </a:rPr>
              <a:t>CEO	  :-</a:t>
            </a:r>
            <a:r>
              <a:rPr lang="en-US" sz="7200" dirty="0" smtClean="0">
                <a:latin typeface="Verdana" pitchFamily="34" charset="0"/>
                <a:ea typeface="Verdana" pitchFamily="34" charset="0"/>
                <a:cs typeface="Verdana" pitchFamily="34" charset="0"/>
                <a:hlinkClick r:id="rId4"/>
              </a:rPr>
              <a:t> shiva@pebbles-global.com</a:t>
            </a:r>
            <a:endParaRPr lang="en-US" sz="7200" dirty="0" smtClean="0">
              <a:latin typeface="Verdana" pitchFamily="34" charset="0"/>
              <a:ea typeface="Verdana" pitchFamily="34" charset="0"/>
              <a:cs typeface="Verdana" pitchFamily="34" charset="0"/>
            </a:endParaRPr>
          </a:p>
          <a:p>
            <a:pPr lvl="0" eaLnBrk="0" fontAlgn="base" hangingPunct="0">
              <a:spcBef>
                <a:spcPct val="0"/>
              </a:spcBef>
              <a:spcAft>
                <a:spcPct val="0"/>
              </a:spcAft>
            </a:pPr>
            <a:r>
              <a:rPr lang="en-US" sz="7200" b="1" dirty="0" smtClean="0">
                <a:latin typeface="Verdana" pitchFamily="34" charset="0"/>
                <a:ea typeface="Verdana" pitchFamily="34" charset="0"/>
                <a:cs typeface="Verdana" pitchFamily="34" charset="0"/>
              </a:rPr>
              <a:t>URL </a:t>
            </a:r>
            <a:r>
              <a:rPr lang="en-US" sz="7200" dirty="0" smtClean="0">
                <a:latin typeface="Verdana" pitchFamily="34" charset="0"/>
                <a:ea typeface="Verdana" pitchFamily="34" charset="0"/>
                <a:cs typeface="Verdana" pitchFamily="34" charset="0"/>
              </a:rPr>
              <a:t>      :- </a:t>
            </a:r>
            <a:r>
              <a:rPr lang="en-US" sz="7200" dirty="0" smtClean="0">
                <a:latin typeface="Verdana" pitchFamily="34" charset="0"/>
                <a:ea typeface="Verdana" pitchFamily="34" charset="0"/>
                <a:cs typeface="Verdana" pitchFamily="34" charset="0"/>
                <a:hlinkClick r:id="rId5"/>
              </a:rPr>
              <a:t>www.pebbles-global.com</a:t>
            </a:r>
            <a:endParaRPr lang="en-US" sz="7200" dirty="0" smtClean="0">
              <a:latin typeface="Verdana" pitchFamily="34" charset="0"/>
              <a:ea typeface="Verdana" pitchFamily="34" charset="0"/>
              <a:cs typeface="Verdana" pitchFamily="34" charset="0"/>
            </a:endParaRPr>
          </a:p>
          <a:p>
            <a:r>
              <a:rPr lang="en-US" sz="8000" b="1" dirty="0" smtClean="0">
                <a:latin typeface="+mj-lt"/>
              </a:rPr>
              <a:t/>
            </a:r>
            <a:br>
              <a:rPr lang="en-US" sz="8000" b="1" dirty="0" smtClean="0">
                <a:latin typeface="+mj-lt"/>
              </a:rPr>
            </a:br>
            <a:endParaRPr lang="en-US" sz="7200" dirty="0" smtClean="0">
              <a:latin typeface="+mj-lt"/>
            </a:endParaRPr>
          </a:p>
          <a:p>
            <a:r>
              <a:rPr lang="en-US" sz="7200" dirty="0" smtClean="0">
                <a:latin typeface="+mj-lt"/>
              </a:rPr>
              <a:t/>
            </a:r>
            <a:br>
              <a:rPr lang="en-US" sz="7200" dirty="0" smtClean="0">
                <a:latin typeface="+mj-lt"/>
              </a:rPr>
            </a:br>
            <a:r>
              <a:rPr lang="en-US" sz="7200" dirty="0" smtClean="0">
                <a:latin typeface="+mj-lt"/>
              </a:rPr>
              <a:t/>
            </a:r>
            <a:br>
              <a:rPr lang="en-US" sz="7200" dirty="0" smtClean="0">
                <a:latin typeface="+mj-lt"/>
              </a:rPr>
            </a:br>
            <a:endParaRPr lang="en-US" sz="7200" dirty="0">
              <a:latin typeface="+mj-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ChangeArrowheads="1"/>
          </p:cNvSpPr>
          <p:nvPr/>
        </p:nvSpPr>
        <p:spPr bwMode="auto">
          <a:xfrm>
            <a:off x="0" y="2497753"/>
            <a:ext cx="6858000" cy="6001643"/>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sng" strike="noStrike" cap="none" normalizeH="0" baseline="0" dirty="0" smtClean="0">
                <a:ln>
                  <a:noFill/>
                </a:ln>
                <a:solidFill>
                  <a:schemeClr val="tx1"/>
                </a:solidFill>
                <a:effectLst/>
                <a:latin typeface="+mj-lt"/>
                <a:cs typeface="Arial" pitchFamily="34" charset="0"/>
              </a:rPr>
              <a:t>Office &amp; Factory Details:</a:t>
            </a: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mj-lt"/>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US" sz="2000" b="1" dirty="0" smtClean="0">
                <a:latin typeface="+mj-lt"/>
                <a:cs typeface="Arial" pitchFamily="34" charset="0"/>
              </a:rPr>
              <a:t>Total Area : 3000 </a:t>
            </a:r>
            <a:r>
              <a:rPr lang="en-US" sz="2000" b="1" dirty="0" err="1" smtClean="0">
                <a:latin typeface="+mj-lt"/>
                <a:cs typeface="Arial" pitchFamily="34" charset="0"/>
              </a:rPr>
              <a:t>Sq.Ft</a:t>
            </a:r>
            <a:r>
              <a:rPr lang="en-US" sz="2000" b="1" dirty="0" smtClean="0">
                <a:latin typeface="+mj-lt"/>
                <a:cs typeface="Arial" pitchFamily="34" charset="0"/>
              </a:rPr>
              <a:t>.(Factory) 2000 </a:t>
            </a:r>
            <a:r>
              <a:rPr lang="en-US" sz="2000" b="1" dirty="0" err="1" smtClean="0">
                <a:latin typeface="+mj-lt"/>
                <a:cs typeface="Arial" pitchFamily="34" charset="0"/>
              </a:rPr>
              <a:t>Sq.Ft</a:t>
            </a:r>
            <a:r>
              <a:rPr lang="en-US" sz="2000" b="1" dirty="0" smtClean="0">
                <a:latin typeface="+mj-lt"/>
                <a:cs typeface="Arial" pitchFamily="34" charset="0"/>
              </a:rPr>
              <a:t>(Office)</a:t>
            </a: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mj-lt"/>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US" sz="2000" b="1" dirty="0" smtClean="0">
                <a:latin typeface="+mj-lt"/>
                <a:cs typeface="Arial" pitchFamily="34" charset="0"/>
              </a:rPr>
              <a:t>Total Machinery : 24 Machines</a:t>
            </a:r>
          </a:p>
          <a:p>
            <a:pPr marL="0" marR="0" lvl="0" indent="0" algn="l" defTabSz="914400" rtl="0" eaLnBrk="1" fontAlgn="base" latinLnBrk="0" hangingPunct="1">
              <a:lnSpc>
                <a:spcPct val="100000"/>
              </a:lnSpc>
              <a:spcBef>
                <a:spcPct val="0"/>
              </a:spcBef>
              <a:spcAft>
                <a:spcPct val="0"/>
              </a:spcAft>
              <a:buClrTx/>
              <a:buSzTx/>
              <a:buFontTx/>
              <a:buNone/>
              <a:tabLst/>
            </a:pPr>
            <a:r>
              <a:rPr lang="en-US" sz="2000" b="1" dirty="0" smtClean="0">
                <a:latin typeface="+mj-lt"/>
                <a:cs typeface="Arial" pitchFamily="34" charset="0"/>
              </a:rPr>
              <a:t>  Over lock </a:t>
            </a:r>
            <a:r>
              <a:rPr lang="en-US" sz="2000" b="1" dirty="0" err="1" smtClean="0">
                <a:latin typeface="+mj-lt"/>
                <a:cs typeface="Arial" pitchFamily="34" charset="0"/>
              </a:rPr>
              <a:t>Siruba</a:t>
            </a:r>
            <a:r>
              <a:rPr lang="en-US" sz="2000" b="1" dirty="0" smtClean="0">
                <a:latin typeface="+mj-lt"/>
                <a:cs typeface="Arial" pitchFamily="34" charset="0"/>
              </a:rPr>
              <a:t> 4 Thread : 7 Nos.</a:t>
            </a:r>
          </a:p>
          <a:p>
            <a:pPr marL="0" marR="0" lvl="0" indent="0" algn="l" defTabSz="914400" rtl="0" eaLnBrk="1" fontAlgn="base" latinLnBrk="0" hangingPunct="1">
              <a:lnSpc>
                <a:spcPct val="100000"/>
              </a:lnSpc>
              <a:spcBef>
                <a:spcPct val="0"/>
              </a:spcBef>
              <a:spcAft>
                <a:spcPct val="0"/>
              </a:spcAft>
              <a:buClrTx/>
              <a:buSzTx/>
              <a:buFontTx/>
              <a:buNone/>
              <a:tabLst/>
            </a:pPr>
            <a:r>
              <a:rPr lang="en-US" sz="2000" b="1" dirty="0" smtClean="0">
                <a:latin typeface="+mj-lt"/>
                <a:cs typeface="Arial" pitchFamily="34" charset="0"/>
              </a:rPr>
              <a:t>   Flat lock </a:t>
            </a:r>
            <a:r>
              <a:rPr lang="en-US" sz="2000" b="1" dirty="0" err="1" smtClean="0">
                <a:latin typeface="+mj-lt"/>
                <a:cs typeface="Arial" pitchFamily="34" charset="0"/>
              </a:rPr>
              <a:t>Siruba</a:t>
            </a:r>
            <a:r>
              <a:rPr lang="en-US" sz="2000" b="1" dirty="0" smtClean="0">
                <a:latin typeface="+mj-lt"/>
                <a:cs typeface="Arial" pitchFamily="34" charset="0"/>
              </a:rPr>
              <a:t>                   : 4 Nos.</a:t>
            </a:r>
          </a:p>
          <a:p>
            <a:pPr marL="0" marR="0" lvl="0" indent="0" algn="l" defTabSz="914400" rtl="0" eaLnBrk="1" fontAlgn="base" latinLnBrk="0" hangingPunct="1">
              <a:lnSpc>
                <a:spcPct val="100000"/>
              </a:lnSpc>
              <a:spcBef>
                <a:spcPct val="0"/>
              </a:spcBef>
              <a:spcAft>
                <a:spcPct val="0"/>
              </a:spcAft>
              <a:buClrTx/>
              <a:buSzTx/>
              <a:buFontTx/>
              <a:buNone/>
              <a:tabLst/>
            </a:pPr>
            <a:r>
              <a:rPr lang="en-US" sz="2000" b="1" dirty="0" smtClean="0">
                <a:latin typeface="+mj-lt"/>
                <a:cs typeface="Arial" pitchFamily="34" charset="0"/>
              </a:rPr>
              <a:t>   Rib Cutting Machine	  : 1 No</a:t>
            </a:r>
          </a:p>
          <a:p>
            <a:pPr marL="0" marR="0" lvl="0" indent="0" algn="l" defTabSz="914400" rtl="0" eaLnBrk="1" fontAlgn="base" latinLnBrk="0" hangingPunct="1">
              <a:lnSpc>
                <a:spcPct val="100000"/>
              </a:lnSpc>
              <a:spcBef>
                <a:spcPct val="0"/>
              </a:spcBef>
              <a:spcAft>
                <a:spcPct val="0"/>
              </a:spcAft>
              <a:buClrTx/>
              <a:buSzTx/>
              <a:buFontTx/>
              <a:buNone/>
              <a:tabLst/>
            </a:pPr>
            <a:r>
              <a:rPr lang="en-US" sz="2000" b="1" dirty="0" smtClean="0">
                <a:latin typeface="+mj-lt"/>
                <a:cs typeface="Arial" pitchFamily="34" charset="0"/>
              </a:rPr>
              <a:t>   Singer Machine		  : 12 Nos.</a:t>
            </a: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mj-lt"/>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US" sz="2000" b="1" dirty="0" smtClean="0">
                <a:latin typeface="+mj-lt"/>
                <a:cs typeface="Arial" pitchFamily="34" charset="0"/>
              </a:rPr>
              <a:t>Others:</a:t>
            </a:r>
          </a:p>
          <a:p>
            <a:pPr marL="0" marR="0" lvl="0" indent="0" algn="l" defTabSz="914400" rtl="0" eaLnBrk="1" fontAlgn="base" latinLnBrk="0" hangingPunct="1">
              <a:lnSpc>
                <a:spcPct val="100000"/>
              </a:lnSpc>
              <a:spcBef>
                <a:spcPct val="0"/>
              </a:spcBef>
              <a:spcAft>
                <a:spcPct val="0"/>
              </a:spcAft>
              <a:buClrTx/>
              <a:buSzTx/>
              <a:buFontTx/>
              <a:buNone/>
              <a:tabLst/>
            </a:pPr>
            <a:r>
              <a:rPr lang="en-US" sz="2000" b="1" dirty="0" smtClean="0">
                <a:latin typeface="+mj-lt"/>
                <a:cs typeface="Arial" pitchFamily="34" charset="0"/>
              </a:rPr>
              <a:t>Cutting Table 		: 2 Nos.</a:t>
            </a:r>
          </a:p>
          <a:p>
            <a:pPr marL="0" marR="0" lvl="0" indent="0" algn="l" defTabSz="914400" rtl="0" eaLnBrk="1" fontAlgn="base" latinLnBrk="0" hangingPunct="1">
              <a:lnSpc>
                <a:spcPct val="100000"/>
              </a:lnSpc>
              <a:spcBef>
                <a:spcPct val="0"/>
              </a:spcBef>
              <a:spcAft>
                <a:spcPct val="0"/>
              </a:spcAft>
              <a:buClrTx/>
              <a:buSzTx/>
              <a:buFontTx/>
              <a:buNone/>
              <a:tabLst/>
            </a:pPr>
            <a:r>
              <a:rPr lang="en-US" sz="2000" b="1" dirty="0" smtClean="0">
                <a:latin typeface="+mj-lt"/>
                <a:cs typeface="Arial" pitchFamily="34" charset="0"/>
              </a:rPr>
              <a:t>Cutting machine		 : 1 Nos.</a:t>
            </a:r>
          </a:p>
          <a:p>
            <a:pPr marL="0" marR="0" lvl="0" indent="0" algn="l" defTabSz="914400" rtl="0" eaLnBrk="1" fontAlgn="base" latinLnBrk="0" hangingPunct="1">
              <a:lnSpc>
                <a:spcPct val="100000"/>
              </a:lnSpc>
              <a:spcBef>
                <a:spcPct val="0"/>
              </a:spcBef>
              <a:spcAft>
                <a:spcPct val="0"/>
              </a:spcAft>
              <a:buClrTx/>
              <a:buSzTx/>
              <a:buFontTx/>
              <a:buNone/>
              <a:tabLst/>
            </a:pPr>
            <a:r>
              <a:rPr lang="en-US" sz="2000" b="1" dirty="0" smtClean="0">
                <a:latin typeface="+mj-lt"/>
                <a:cs typeface="Arial" pitchFamily="34" charset="0"/>
              </a:rPr>
              <a:t>Checking Table		 : 2 Nos.</a:t>
            </a:r>
          </a:p>
          <a:p>
            <a:pPr marL="0" marR="0" lvl="0" indent="0" algn="l" defTabSz="914400" rtl="0" eaLnBrk="1" fontAlgn="base" latinLnBrk="0" hangingPunct="1">
              <a:lnSpc>
                <a:spcPct val="100000"/>
              </a:lnSpc>
              <a:spcBef>
                <a:spcPct val="0"/>
              </a:spcBef>
              <a:spcAft>
                <a:spcPct val="0"/>
              </a:spcAft>
              <a:buClrTx/>
              <a:buSzTx/>
              <a:buFontTx/>
              <a:buNone/>
              <a:tabLst/>
            </a:pPr>
            <a:r>
              <a:rPr lang="en-US" sz="2000" b="1" dirty="0" smtClean="0">
                <a:latin typeface="+mj-lt"/>
                <a:cs typeface="Arial" pitchFamily="34" charset="0"/>
              </a:rPr>
              <a:t>Packing Table		 : 3 Nos.</a:t>
            </a:r>
          </a:p>
          <a:p>
            <a:pPr marL="0" marR="0" lvl="0" indent="0" algn="l" defTabSz="914400" rtl="0" eaLnBrk="1" fontAlgn="base" latinLnBrk="0" hangingPunct="1">
              <a:lnSpc>
                <a:spcPct val="100000"/>
              </a:lnSpc>
              <a:spcBef>
                <a:spcPct val="0"/>
              </a:spcBef>
              <a:spcAft>
                <a:spcPct val="0"/>
              </a:spcAft>
              <a:buClrTx/>
              <a:buSzTx/>
              <a:buFontTx/>
              <a:buNone/>
              <a:tabLst/>
            </a:pPr>
            <a:r>
              <a:rPr lang="en-US" sz="2000" b="1" dirty="0" smtClean="0">
                <a:latin typeface="+mj-lt"/>
                <a:cs typeface="Arial" pitchFamily="34" charset="0"/>
              </a:rPr>
              <a:t>Vacuum Pressing Table	 : 3 Nos.</a:t>
            </a:r>
          </a:p>
          <a:p>
            <a:pPr marL="0" marR="0" lvl="0" indent="0" algn="l" defTabSz="914400" rtl="0" eaLnBrk="1" fontAlgn="base" latinLnBrk="0" hangingPunct="1">
              <a:lnSpc>
                <a:spcPct val="100000"/>
              </a:lnSpc>
              <a:spcBef>
                <a:spcPct val="0"/>
              </a:spcBef>
              <a:spcAft>
                <a:spcPct val="0"/>
              </a:spcAft>
              <a:buClrTx/>
              <a:buSzTx/>
              <a:buFontTx/>
              <a:buNone/>
              <a:tabLst/>
            </a:pPr>
            <a:r>
              <a:rPr lang="en-US" sz="2000" b="1" dirty="0" smtClean="0">
                <a:latin typeface="+mj-lt"/>
                <a:cs typeface="Arial" pitchFamily="34" charset="0"/>
              </a:rPr>
              <a:t>Steam Pressing Box	: 3 Nos.</a:t>
            </a:r>
          </a:p>
          <a:p>
            <a:pPr marL="0" marR="0" lvl="0" indent="0" algn="l" defTabSz="914400" rtl="0" eaLnBrk="1" fontAlgn="base" latinLnBrk="0" hangingPunct="1">
              <a:lnSpc>
                <a:spcPct val="100000"/>
              </a:lnSpc>
              <a:spcBef>
                <a:spcPct val="0"/>
              </a:spcBef>
              <a:spcAft>
                <a:spcPct val="0"/>
              </a:spcAft>
              <a:buClrTx/>
              <a:buSzTx/>
              <a:buFontTx/>
              <a:buNone/>
              <a:tabLst/>
            </a:pPr>
            <a:r>
              <a:rPr lang="en-US" sz="2000" b="1" dirty="0" smtClean="0">
                <a:latin typeface="+mj-lt"/>
                <a:cs typeface="Arial" pitchFamily="34" charset="0"/>
              </a:rPr>
              <a:t>Stain Remover (Orbit)	: 1 Nos.</a:t>
            </a:r>
          </a:p>
          <a:p>
            <a:pPr marL="0" marR="0" lvl="0" indent="0" algn="l" defTabSz="914400" rtl="0" eaLnBrk="1" fontAlgn="base" latinLnBrk="0" hangingPunct="1">
              <a:lnSpc>
                <a:spcPct val="100000"/>
              </a:lnSpc>
              <a:spcBef>
                <a:spcPct val="0"/>
              </a:spcBef>
              <a:spcAft>
                <a:spcPct val="0"/>
              </a:spcAft>
              <a:buClrTx/>
              <a:buSzTx/>
              <a:buFontTx/>
              <a:buNone/>
              <a:tabLst/>
            </a:pPr>
            <a:r>
              <a:rPr lang="en-US" sz="2000" b="1" dirty="0" smtClean="0">
                <a:latin typeface="+mj-lt"/>
                <a:cs typeface="Arial" pitchFamily="34" charset="0"/>
              </a:rPr>
              <a:t>Generator (</a:t>
            </a:r>
            <a:r>
              <a:rPr lang="en-US" sz="2000" b="1" dirty="0" err="1" smtClean="0">
                <a:latin typeface="+mj-lt"/>
                <a:cs typeface="Arial" pitchFamily="34" charset="0"/>
              </a:rPr>
              <a:t>Kirlosker</a:t>
            </a:r>
            <a:r>
              <a:rPr lang="en-US" sz="2000" b="1" dirty="0" smtClean="0">
                <a:latin typeface="+mj-lt"/>
                <a:cs typeface="Arial" pitchFamily="34" charset="0"/>
              </a:rPr>
              <a:t> 25Kv) : 1 Nos.</a:t>
            </a:r>
          </a:p>
        </p:txBody>
      </p:sp>
      <p:pic>
        <p:nvPicPr>
          <p:cNvPr id="5" name="Picture 2" descr="C:\Users\User\Desktop\PEBBLES GROUP\PEBBLES\good title.bmp"/>
          <p:cNvPicPr>
            <a:picLocks noChangeAspect="1" noChangeArrowheads="1"/>
          </p:cNvPicPr>
          <p:nvPr/>
        </p:nvPicPr>
        <p:blipFill>
          <a:blip r:embed="rId2"/>
          <a:srcRect/>
          <a:stretch>
            <a:fillRect/>
          </a:stretch>
        </p:blipFill>
        <p:spPr bwMode="auto">
          <a:xfrm>
            <a:off x="3371850" y="0"/>
            <a:ext cx="3486150" cy="838200"/>
          </a:xfrm>
          <a:prstGeom prst="rect">
            <a:avLst/>
          </a:prstGeom>
          <a:noFill/>
        </p:spPr>
      </p:pic>
      <p:pic>
        <p:nvPicPr>
          <p:cNvPr id="4" name="Picture 2"/>
          <p:cNvPicPr>
            <a:picLocks noChangeAspect="1" noChangeArrowheads="1"/>
          </p:cNvPicPr>
          <p:nvPr/>
        </p:nvPicPr>
        <p:blipFill>
          <a:blip r:embed="rId3"/>
          <a:srcRect/>
          <a:stretch>
            <a:fillRect/>
          </a:stretch>
        </p:blipFill>
        <p:spPr bwMode="auto">
          <a:xfrm>
            <a:off x="0" y="0"/>
            <a:ext cx="3009900" cy="2400300"/>
          </a:xfrm>
          <a:prstGeom prst="rect">
            <a:avLst/>
          </a:prstGeom>
          <a:noFill/>
          <a:ln w="9525">
            <a:noFill/>
            <a:miter lim="800000"/>
            <a:headEnd/>
            <a:tailEnd/>
          </a:ln>
          <a:effectLst/>
        </p:spPr>
      </p:pic>
      <p:pic>
        <p:nvPicPr>
          <p:cNvPr id="6" name="Picture 2"/>
          <p:cNvPicPr>
            <a:picLocks noChangeAspect="1" noChangeArrowheads="1"/>
          </p:cNvPicPr>
          <p:nvPr/>
        </p:nvPicPr>
        <p:blipFill>
          <a:blip r:embed="rId3"/>
          <a:srcRect/>
          <a:stretch>
            <a:fillRect/>
          </a:stretch>
        </p:blipFill>
        <p:spPr bwMode="auto">
          <a:xfrm rot="10800000">
            <a:off x="3848100" y="6743700"/>
            <a:ext cx="3009900" cy="24003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ChangeArrowheads="1"/>
          </p:cNvSpPr>
          <p:nvPr/>
        </p:nvSpPr>
        <p:spPr bwMode="auto">
          <a:xfrm>
            <a:off x="0" y="2497753"/>
            <a:ext cx="6858000" cy="5016758"/>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effectLst/>
                <a:latin typeface="+mj-lt"/>
                <a:ea typeface="Times New Roman" pitchFamily="18" charset="0"/>
                <a:cs typeface="Times New Roman" pitchFamily="18" charset="0"/>
              </a:rPr>
              <a:t>Profile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800" b="1" i="0" u="none" strike="noStrike" cap="none" normalizeH="0" baseline="0" dirty="0" smtClean="0">
              <a:ln>
                <a:noFill/>
              </a:ln>
              <a:effectLst/>
              <a:latin typeface="+mj-lt"/>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mj-lt"/>
                <a:ea typeface="Times New Roman" pitchFamily="18" charset="0"/>
                <a:cs typeface="Times New Roman" pitchFamily="18" charset="0"/>
              </a:rPr>
              <a:t>Pebbles, founded in 2009 by Shiva the Founder &amp; CEO.</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mj-lt"/>
                <a:ea typeface="Times New Roman" pitchFamily="18" charset="0"/>
                <a:cs typeface="Times New Roman" pitchFamily="18" charset="0"/>
              </a:rPr>
              <a:t>Quality, competitive cost and committed integrity is every Customer’s advantage and Pebbles is dedicated to provide our customer with multi-dimensional edge.</a:t>
            </a:r>
            <a:endParaRPr kumimoji="0" lang="en-US" sz="2400" b="1"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mj-lt"/>
                <a:ea typeface="Times New Roman" pitchFamily="18" charset="0"/>
                <a:cs typeface="Arial" pitchFamily="34" charset="0"/>
              </a:rPr>
              <a:t>Pebbles is a Government Registered Exporting Company in India for </a:t>
            </a:r>
            <a:r>
              <a:rPr kumimoji="0" lang="en-US" sz="2400" b="1" i="0" u="none" strike="noStrike" cap="none" normalizeH="0" baseline="0" dirty="0" smtClean="0">
                <a:ln>
                  <a:noFill/>
                </a:ln>
                <a:effectLst/>
                <a:latin typeface="+mj-lt"/>
                <a:ea typeface="Times New Roman" pitchFamily="18" charset="0"/>
                <a:cs typeface="Times New Roman" pitchFamily="18" charset="0"/>
              </a:rPr>
              <a:t> </a:t>
            </a:r>
            <a:r>
              <a:rPr kumimoji="0" lang="en-US" sz="2400" b="1" i="0" u="none" strike="noStrike" cap="none" normalizeH="0" baseline="0" dirty="0" smtClean="0">
                <a:ln>
                  <a:noFill/>
                </a:ln>
                <a:solidFill>
                  <a:schemeClr val="tx1"/>
                </a:solidFill>
                <a:effectLst/>
                <a:latin typeface="+mj-lt"/>
                <a:ea typeface="Times New Roman" pitchFamily="18" charset="0"/>
                <a:cs typeface="Times New Roman" pitchFamily="18" charset="0"/>
              </a:rPr>
              <a:t>Home Textiles, Fashion Apparel &amp; Accessories</a:t>
            </a:r>
            <a:r>
              <a:rPr kumimoji="0" lang="en-US" sz="2400" b="1" i="0" u="none" strike="noStrike" cap="none" normalizeH="0" baseline="0" dirty="0" smtClean="0">
                <a:ln>
                  <a:noFill/>
                </a:ln>
                <a:solidFill>
                  <a:srgbClr val="444444"/>
                </a:solidFill>
                <a:effectLst/>
                <a:latin typeface="+mj-lt"/>
                <a:ea typeface="Times New Roman" pitchFamily="18" charset="0"/>
                <a:cs typeface="Arial" pitchFamily="34" charset="0"/>
              </a:rPr>
              <a:t> </a:t>
            </a:r>
            <a:r>
              <a:rPr kumimoji="0" lang="en-US" sz="2400" b="1" i="0" u="none" strike="noStrike" cap="none" normalizeH="0" baseline="0" dirty="0" smtClean="0">
                <a:ln>
                  <a:noFill/>
                </a:ln>
                <a:effectLst/>
                <a:latin typeface="+mj-lt"/>
                <a:ea typeface="Times New Roman" pitchFamily="18" charset="0"/>
                <a:cs typeface="Arial" pitchFamily="34" charset="0"/>
              </a:rPr>
              <a:t>. The company located in South India and manages its </a:t>
            </a:r>
            <a:endParaRPr kumimoji="0" lang="en-US" sz="2400" b="1" i="0" u="none"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sz="2400" b="1" dirty="0" smtClean="0">
                <a:latin typeface="+mj-lt"/>
                <a:cs typeface="Arial" pitchFamily="34" charset="0"/>
              </a:rPr>
              <a:t>o</a:t>
            </a:r>
            <a:r>
              <a:rPr kumimoji="0" lang="en-US" sz="2400" b="1" i="0" u="none" strike="noStrike" cap="none" normalizeH="0" baseline="0" dirty="0" smtClean="0">
                <a:ln>
                  <a:noFill/>
                </a:ln>
                <a:solidFill>
                  <a:schemeClr val="tx1"/>
                </a:solidFill>
                <a:effectLst/>
                <a:latin typeface="+mj-lt"/>
                <a:cs typeface="Arial" pitchFamily="34" charset="0"/>
              </a:rPr>
              <a:t>peration across the country</a:t>
            </a:r>
          </a:p>
        </p:txBody>
      </p:sp>
      <p:pic>
        <p:nvPicPr>
          <p:cNvPr id="5" name="Picture 2" descr="C:\Users\User\Desktop\PEBBLES GROUP\PEBBLES\good title.bmp"/>
          <p:cNvPicPr>
            <a:picLocks noChangeAspect="1" noChangeArrowheads="1"/>
          </p:cNvPicPr>
          <p:nvPr/>
        </p:nvPicPr>
        <p:blipFill>
          <a:blip r:embed="rId2"/>
          <a:srcRect/>
          <a:stretch>
            <a:fillRect/>
          </a:stretch>
        </p:blipFill>
        <p:spPr bwMode="auto">
          <a:xfrm>
            <a:off x="3371850" y="0"/>
            <a:ext cx="3486150" cy="838200"/>
          </a:xfrm>
          <a:prstGeom prst="rect">
            <a:avLst/>
          </a:prstGeom>
          <a:noFill/>
        </p:spPr>
      </p:pic>
      <p:pic>
        <p:nvPicPr>
          <p:cNvPr id="4" name="Picture 2"/>
          <p:cNvPicPr>
            <a:picLocks noChangeAspect="1" noChangeArrowheads="1"/>
          </p:cNvPicPr>
          <p:nvPr/>
        </p:nvPicPr>
        <p:blipFill>
          <a:blip r:embed="rId3"/>
          <a:srcRect/>
          <a:stretch>
            <a:fillRect/>
          </a:stretch>
        </p:blipFill>
        <p:spPr bwMode="auto">
          <a:xfrm>
            <a:off x="0" y="0"/>
            <a:ext cx="3009900" cy="2400300"/>
          </a:xfrm>
          <a:prstGeom prst="rect">
            <a:avLst/>
          </a:prstGeom>
          <a:noFill/>
          <a:ln w="9525">
            <a:noFill/>
            <a:miter lim="800000"/>
            <a:headEnd/>
            <a:tailEnd/>
          </a:ln>
          <a:effectLst/>
        </p:spPr>
      </p:pic>
      <p:pic>
        <p:nvPicPr>
          <p:cNvPr id="6" name="Picture 2"/>
          <p:cNvPicPr>
            <a:picLocks noChangeAspect="1" noChangeArrowheads="1"/>
          </p:cNvPicPr>
          <p:nvPr/>
        </p:nvPicPr>
        <p:blipFill>
          <a:blip r:embed="rId3"/>
          <a:srcRect/>
          <a:stretch>
            <a:fillRect/>
          </a:stretch>
        </p:blipFill>
        <p:spPr bwMode="auto">
          <a:xfrm rot="10800000">
            <a:off x="3848100" y="6743700"/>
            <a:ext cx="3009900" cy="24003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ChangeArrowheads="1"/>
          </p:cNvSpPr>
          <p:nvPr/>
        </p:nvSpPr>
        <p:spPr bwMode="auto">
          <a:xfrm>
            <a:off x="0" y="1805761"/>
            <a:ext cx="6858000" cy="68018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effectLst/>
                <a:latin typeface="+mj-lt"/>
                <a:ea typeface="Times New Roman" pitchFamily="18" charset="0"/>
                <a:cs typeface="Times New Roman" pitchFamily="18" charset="0"/>
              </a:rPr>
              <a:t>Company Principle</a:t>
            </a:r>
            <a:endParaRPr kumimoji="0" lang="en-US" sz="2800" b="1" i="0" u="none"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mj-lt"/>
                <a:ea typeface="Times New Roman" pitchFamily="18" charset="0"/>
                <a:cs typeface="Arial" pitchFamily="34" charset="0"/>
              </a:rPr>
              <a:t>“Transparent, Fair and Ethical relationship with our clients, suppliers and employees”</a:t>
            </a:r>
            <a:br>
              <a:rPr kumimoji="0" lang="en-US" sz="2400" b="1" i="0" u="none" strike="noStrike" cap="none" normalizeH="0" baseline="0" dirty="0" smtClean="0">
                <a:ln>
                  <a:noFill/>
                </a:ln>
                <a:effectLst/>
                <a:latin typeface="+mj-lt"/>
                <a:ea typeface="Times New Roman" pitchFamily="18" charset="0"/>
                <a:cs typeface="Arial" pitchFamily="34" charset="0"/>
              </a:rPr>
            </a:br>
            <a:r>
              <a:rPr kumimoji="0" lang="en-US" sz="2400" b="1" i="0" u="none" strike="noStrike" cap="none" normalizeH="0" baseline="0" dirty="0" smtClean="0">
                <a:ln>
                  <a:noFill/>
                </a:ln>
                <a:effectLst/>
                <a:latin typeface="+mj-lt"/>
                <a:ea typeface="Times New Roman" pitchFamily="18" charset="0"/>
                <a:cs typeface="Arial" pitchFamily="34" charset="0"/>
              </a:rPr>
              <a:t> We work closely with the Laboratories for testing product as per the client’s Standards. We take the full responsibility from selecting good quality raw material to the level of shipment. The quality department conducts AQL 2.5 level of checks at every stage of production and also after the final product is made the entire consignment is checked and timely dispatched.</a:t>
            </a:r>
            <a:endParaRPr kumimoji="0" lang="en-US" sz="2400" b="1" i="0" u="none"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mj-lt"/>
                <a:ea typeface="Times New Roman" pitchFamily="18" charset="0"/>
                <a:cs typeface="Arial" pitchFamily="34" charset="0"/>
              </a:rPr>
              <a:t>   We take our clients directly to grass root of manufacturing systems. The production details were updated periodically and monitored by the superiors. This helps us offer our customers complete value addition by being their one-stop-shop right from design and development to handling shipping co-ordination</a:t>
            </a:r>
            <a:endParaRPr kumimoji="0" lang="en-US" sz="2400" b="1" i="0" u="none" strike="noStrike" cap="none" normalizeH="0" baseline="0" dirty="0" smtClean="0">
              <a:ln>
                <a:noFill/>
              </a:ln>
              <a:effectLst/>
              <a:latin typeface="+mj-lt"/>
              <a:cs typeface="Arial" pitchFamily="34" charset="0"/>
            </a:endParaRPr>
          </a:p>
        </p:txBody>
      </p:sp>
      <p:pic>
        <p:nvPicPr>
          <p:cNvPr id="5" name="Picture 2" descr="C:\Users\User\Desktop\PEBBLES GROUP\PEBBLES\good title.bmp"/>
          <p:cNvPicPr>
            <a:picLocks noChangeAspect="1" noChangeArrowheads="1"/>
          </p:cNvPicPr>
          <p:nvPr/>
        </p:nvPicPr>
        <p:blipFill>
          <a:blip r:embed="rId2"/>
          <a:srcRect/>
          <a:stretch>
            <a:fillRect/>
          </a:stretch>
        </p:blipFill>
        <p:spPr bwMode="auto">
          <a:xfrm>
            <a:off x="3371850" y="0"/>
            <a:ext cx="3486150" cy="838200"/>
          </a:xfrm>
          <a:prstGeom prst="rect">
            <a:avLst/>
          </a:prstGeom>
          <a:noFill/>
        </p:spPr>
      </p:pic>
      <p:pic>
        <p:nvPicPr>
          <p:cNvPr id="17410" name="Picture 2"/>
          <p:cNvPicPr>
            <a:picLocks noChangeAspect="1" noChangeArrowheads="1"/>
          </p:cNvPicPr>
          <p:nvPr/>
        </p:nvPicPr>
        <p:blipFill>
          <a:blip r:embed="rId3"/>
          <a:srcRect/>
          <a:stretch>
            <a:fillRect/>
          </a:stretch>
        </p:blipFill>
        <p:spPr bwMode="auto">
          <a:xfrm>
            <a:off x="0" y="0"/>
            <a:ext cx="3009900" cy="14478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esktop\PEBBLES GROUP\PEBBLES\good title.bmp"/>
          <p:cNvPicPr>
            <a:picLocks noChangeAspect="1" noChangeArrowheads="1"/>
          </p:cNvPicPr>
          <p:nvPr/>
        </p:nvPicPr>
        <p:blipFill>
          <a:blip r:embed="rId2"/>
          <a:srcRect/>
          <a:stretch>
            <a:fillRect/>
          </a:stretch>
        </p:blipFill>
        <p:spPr bwMode="auto">
          <a:xfrm>
            <a:off x="3371850" y="0"/>
            <a:ext cx="3486150" cy="838200"/>
          </a:xfrm>
          <a:prstGeom prst="rect">
            <a:avLst/>
          </a:prstGeom>
          <a:noFill/>
        </p:spPr>
      </p:pic>
      <p:sp>
        <p:nvSpPr>
          <p:cNvPr id="28673" name="Rectangle 1"/>
          <p:cNvSpPr>
            <a:spLocks noChangeArrowheads="1"/>
          </p:cNvSpPr>
          <p:nvPr/>
        </p:nvSpPr>
        <p:spPr bwMode="auto">
          <a:xfrm>
            <a:off x="0" y="2362200"/>
            <a:ext cx="6858000" cy="42165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019425" algn="l"/>
              </a:tabLst>
            </a:pPr>
            <a:r>
              <a:rPr kumimoji="0" lang="en-US" sz="3600" b="0" i="0" u="sng" strike="noStrike" cap="none" normalizeH="0" baseline="0" dirty="0" smtClean="0">
                <a:ln>
                  <a:noFill/>
                </a:ln>
                <a:solidFill>
                  <a:schemeClr val="tx1"/>
                </a:solidFill>
                <a:effectLst/>
                <a:latin typeface="+mj-lt"/>
                <a:ea typeface="Times New Roman" pitchFamily="18" charset="0"/>
                <a:cs typeface="Arial" pitchFamily="34" charset="0"/>
              </a:rPr>
              <a:t>Our Product Range </a:t>
            </a:r>
            <a:r>
              <a:rPr kumimoji="0" lang="en-US" sz="3600" b="0" i="0" u="none" strike="noStrike" cap="none" normalizeH="0" baseline="0" dirty="0" smtClean="0">
                <a:ln>
                  <a:noFill/>
                </a:ln>
                <a:solidFill>
                  <a:schemeClr val="tx1"/>
                </a:solidFill>
                <a:effectLst/>
                <a:latin typeface="+mj-lt"/>
                <a:ea typeface="Times New Roman" pitchFamily="18" charset="0"/>
                <a:cs typeface="Arial" pitchFamily="34" charset="0"/>
              </a:rPr>
              <a:t> </a:t>
            </a:r>
            <a:r>
              <a:rPr kumimoji="0" lang="en-US" sz="3600" b="0" i="0" u="none" strike="noStrike" cap="none" normalizeH="0" baseline="0" dirty="0" smtClean="0">
                <a:ln>
                  <a:noFill/>
                </a:ln>
                <a:solidFill>
                  <a:srgbClr val="0000FF"/>
                </a:solidFill>
                <a:effectLst/>
                <a:latin typeface="+mj-lt"/>
                <a:ea typeface="Times New Roman" pitchFamily="18" charset="0"/>
                <a:cs typeface="Arial" pitchFamily="34" charset="0"/>
              </a:rPr>
              <a:t>  </a:t>
            </a:r>
            <a:endParaRPr kumimoji="0" lang="en-US" sz="3600" b="0" i="0" u="none" strike="noStrike" cap="none" normalizeH="0" baseline="0" dirty="0" smtClean="0">
              <a:ln>
                <a:noFill/>
              </a:ln>
              <a:solidFill>
                <a:schemeClr val="tx1"/>
              </a:solidFill>
              <a:effectLst/>
              <a:latin typeface="+mj-lt"/>
              <a:cs typeface="Arial" pitchFamily="34" charset="0"/>
            </a:endParaRPr>
          </a:p>
          <a:p>
            <a:pPr eaLnBrk="0" fontAlgn="base" hangingPunct="0">
              <a:spcBef>
                <a:spcPct val="0"/>
              </a:spcBef>
              <a:spcAft>
                <a:spcPct val="0"/>
              </a:spcAft>
              <a:tabLst>
                <a:tab pos="3019425" algn="l"/>
              </a:tabLst>
            </a:pPr>
            <a:r>
              <a:rPr lang="en-US" sz="2800" dirty="0" smtClean="0">
                <a:latin typeface="+mj-lt"/>
                <a:ea typeface="Times New Roman" pitchFamily="18" charset="0"/>
                <a:cs typeface="Arial" pitchFamily="34" charset="0"/>
              </a:rPr>
              <a:t>All kind of  Home Textile fabrics, Made-ups(curtains, cushion covers, towels, napkins, table cloth, apron, mitten and pot holders) </a:t>
            </a:r>
            <a:r>
              <a:rPr lang="en-US" sz="2800" dirty="0" smtClean="0">
                <a:ea typeface="Times New Roman" pitchFamily="18" charset="0"/>
                <a:cs typeface="Arial" pitchFamily="34" charset="0"/>
              </a:rPr>
              <a:t>Bed linens(200TC to 800TC) Knitted-(tees, night dress, tank top, skirts), Woven apparels- (shirts, tops, night wear, shorts) and Accessories(stoles, scarf, totes, pouches)</a:t>
            </a:r>
          </a:p>
          <a:p>
            <a:pPr marL="0" marR="0" lvl="0" indent="0" algn="l" defTabSz="914400" rtl="0" eaLnBrk="0" fontAlgn="base" latinLnBrk="0" hangingPunct="0">
              <a:lnSpc>
                <a:spcPct val="100000"/>
              </a:lnSpc>
              <a:spcBef>
                <a:spcPct val="0"/>
              </a:spcBef>
              <a:spcAft>
                <a:spcPct val="0"/>
              </a:spcAft>
              <a:buClrTx/>
              <a:buSzTx/>
              <a:buFontTx/>
              <a:buNone/>
              <a:tabLst>
                <a:tab pos="3019425" algn="l"/>
              </a:tabLst>
            </a:pPr>
            <a:r>
              <a:rPr kumimoji="0" lang="en-US" sz="3600" b="0" i="0" u="none" strike="noStrike" cap="none" normalizeH="0" baseline="0" dirty="0" smtClean="0">
                <a:ln>
                  <a:noFill/>
                </a:ln>
                <a:solidFill>
                  <a:srgbClr val="FF6600"/>
                </a:solidFill>
                <a:effectLst/>
                <a:latin typeface="+mj-lt"/>
                <a:ea typeface="Times New Roman" pitchFamily="18" charset="0"/>
                <a:cs typeface="Arial" pitchFamily="34" charset="0"/>
              </a:rPr>
              <a:t>	</a:t>
            </a:r>
            <a:endParaRPr kumimoji="0" lang="en-US" sz="3600" b="0" i="0" u="none" strike="noStrike" cap="none" normalizeH="0" baseline="0" dirty="0" smtClean="0">
              <a:ln>
                <a:noFill/>
              </a:ln>
              <a:solidFill>
                <a:schemeClr val="tx1"/>
              </a:solidFill>
              <a:effectLst/>
              <a:latin typeface="+mj-lt"/>
              <a:cs typeface="Arial" pitchFamily="34" charset="0"/>
            </a:endParaRPr>
          </a:p>
        </p:txBody>
      </p:sp>
      <p:pic>
        <p:nvPicPr>
          <p:cNvPr id="5" name="Picture 2"/>
          <p:cNvPicPr>
            <a:picLocks noChangeAspect="1" noChangeArrowheads="1"/>
          </p:cNvPicPr>
          <p:nvPr/>
        </p:nvPicPr>
        <p:blipFill>
          <a:blip r:embed="rId3"/>
          <a:srcRect/>
          <a:stretch>
            <a:fillRect/>
          </a:stretch>
        </p:blipFill>
        <p:spPr bwMode="auto">
          <a:xfrm>
            <a:off x="0" y="0"/>
            <a:ext cx="3009900" cy="2400300"/>
          </a:xfrm>
          <a:prstGeom prst="rect">
            <a:avLst/>
          </a:prstGeom>
          <a:noFill/>
          <a:ln w="9525">
            <a:noFill/>
            <a:miter lim="800000"/>
            <a:headEnd/>
            <a:tailEnd/>
          </a:ln>
          <a:effectLst/>
        </p:spPr>
      </p:pic>
      <p:pic>
        <p:nvPicPr>
          <p:cNvPr id="6" name="Picture 2"/>
          <p:cNvPicPr>
            <a:picLocks noChangeAspect="1" noChangeArrowheads="1"/>
          </p:cNvPicPr>
          <p:nvPr/>
        </p:nvPicPr>
        <p:blipFill>
          <a:blip r:embed="rId3"/>
          <a:srcRect/>
          <a:stretch>
            <a:fillRect/>
          </a:stretch>
        </p:blipFill>
        <p:spPr bwMode="auto">
          <a:xfrm rot="10800000">
            <a:off x="3848100" y="6743700"/>
            <a:ext cx="3009900" cy="24003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0" y="2438400"/>
            <a:ext cx="6858000"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sng" strike="noStrike" cap="none" normalizeH="0" baseline="0" dirty="0" smtClean="0">
                <a:ln>
                  <a:noFill/>
                </a:ln>
                <a:effectLst/>
                <a:latin typeface="+mj-lt"/>
                <a:ea typeface="Times New Roman" pitchFamily="18" charset="0"/>
                <a:cs typeface="Arial" pitchFamily="34" charset="0"/>
              </a:rPr>
              <a:t>Our team:  </a:t>
            </a:r>
            <a:endParaRPr kumimoji="0" lang="en-US" sz="2400" b="1" i="0" u="sng"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mj-lt"/>
                <a:ea typeface="Times New Roman" pitchFamily="18" charset="0"/>
                <a:cs typeface="Arial" pitchFamily="34" charset="0"/>
              </a:rPr>
              <a:t> Management Staffs	: 5 Nos.</a:t>
            </a:r>
            <a:endParaRPr kumimoji="0" lang="en-US" sz="2400" b="1" i="0" u="none"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smtClean="0">
              <a:ln>
                <a:noFill/>
              </a:ln>
              <a:effectLst/>
              <a:latin typeface="+mj-lt"/>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mj-lt"/>
                <a:ea typeface="Times New Roman" pitchFamily="18" charset="0"/>
                <a:cs typeface="Arial" pitchFamily="34" charset="0"/>
              </a:rPr>
              <a:t>Office Admin		: 3 Nos.</a:t>
            </a:r>
            <a:endParaRPr kumimoji="0" lang="en-US" sz="2400" b="1" i="0" u="none"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sz="2400" b="1" dirty="0">
              <a:latin typeface="+mj-lt"/>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mj-lt"/>
                <a:ea typeface="Times New Roman" pitchFamily="18" charset="0"/>
                <a:cs typeface="Arial" pitchFamily="34" charset="0"/>
              </a:rPr>
              <a:t>Technical Assistants	: </a:t>
            </a:r>
            <a:r>
              <a:rPr lang="en-US" sz="2400" b="1" dirty="0" smtClean="0">
                <a:latin typeface="+mj-lt"/>
                <a:ea typeface="Times New Roman" pitchFamily="18" charset="0"/>
                <a:cs typeface="Arial" pitchFamily="34" charset="0"/>
              </a:rPr>
              <a:t>5 </a:t>
            </a:r>
            <a:r>
              <a:rPr kumimoji="0" lang="en-US" sz="2400" b="1" i="0" u="none" strike="noStrike" cap="none" normalizeH="0" baseline="0" dirty="0" smtClean="0">
                <a:ln>
                  <a:noFill/>
                </a:ln>
                <a:effectLst/>
                <a:latin typeface="+mj-lt"/>
                <a:ea typeface="Times New Roman" pitchFamily="18" charset="0"/>
                <a:cs typeface="Arial" pitchFamily="34" charset="0"/>
              </a:rPr>
              <a:t>Nos.</a:t>
            </a:r>
            <a:endParaRPr kumimoji="0" lang="en-US" sz="2400" b="1" i="0" u="none"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mj-lt"/>
                <a:ea typeface="Times New Roman" pitchFamily="18" charset="0"/>
                <a:cs typeface="Arial" pitchFamily="34" charset="0"/>
              </a:rPr>
              <a:t> </a:t>
            </a:r>
            <a:endParaRPr kumimoji="0" lang="en-US" sz="2400" b="1" i="0" u="none"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mj-lt"/>
                <a:ea typeface="Times New Roman" pitchFamily="18" charset="0"/>
                <a:cs typeface="Arial" pitchFamily="34" charset="0"/>
              </a:rPr>
              <a:t>Work force		 : 50 workers</a:t>
            </a:r>
            <a:endParaRPr kumimoji="0" lang="en-US" sz="2400" b="1" i="0" u="none"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mj-lt"/>
                <a:ea typeface="Times New Roman" pitchFamily="18" charset="0"/>
                <a:cs typeface="Arial" pitchFamily="34" charset="0"/>
              </a:rPr>
              <a:t> </a:t>
            </a:r>
            <a:endParaRPr kumimoji="0" lang="en-US" sz="2400" b="1" i="0" u="none"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mj-lt"/>
                <a:ea typeface="Times New Roman" pitchFamily="18" charset="0"/>
                <a:cs typeface="Arial" pitchFamily="34" charset="0"/>
              </a:rPr>
              <a:t>Our capability		:  Garments 1000 units/day</a:t>
            </a:r>
          </a:p>
          <a:p>
            <a:pPr marL="0" marR="0" lvl="0" indent="0" algn="l" defTabSz="914400" rtl="0" eaLnBrk="0" fontAlgn="base" latinLnBrk="0" hangingPunct="0">
              <a:lnSpc>
                <a:spcPct val="100000"/>
              </a:lnSpc>
              <a:spcBef>
                <a:spcPct val="0"/>
              </a:spcBef>
              <a:spcAft>
                <a:spcPct val="0"/>
              </a:spcAft>
              <a:buClrTx/>
              <a:buSzTx/>
              <a:buFontTx/>
              <a:buNone/>
              <a:tabLst/>
            </a:pPr>
            <a:r>
              <a:rPr lang="en-US" sz="2400" b="1" dirty="0" smtClean="0">
                <a:latin typeface="+mj-lt"/>
                <a:cs typeface="Arial" pitchFamily="34" charset="0"/>
              </a:rPr>
              <a:t>                                        : Made-ups 1000 units/day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dirty="0" smtClean="0">
                <a:ln>
                  <a:noFill/>
                </a:ln>
                <a:effectLst/>
                <a:latin typeface="+mj-lt"/>
                <a:cs typeface="Arial" pitchFamily="34" charset="0"/>
              </a:rPr>
              <a:t>                                        : Fabrics 2500 </a:t>
            </a:r>
            <a:r>
              <a:rPr lang="en-US" sz="2400" b="1" dirty="0" err="1" smtClean="0">
                <a:latin typeface="+mj-lt"/>
                <a:cs typeface="Arial" pitchFamily="34" charset="0"/>
              </a:rPr>
              <a:t>mt</a:t>
            </a:r>
            <a:r>
              <a:rPr kumimoji="0" lang="en-US" sz="2400" b="1" i="0" u="none" strike="noStrike" cap="none" normalizeH="0" dirty="0" err="1" smtClean="0">
                <a:ln>
                  <a:noFill/>
                </a:ln>
                <a:effectLst/>
                <a:latin typeface="+mj-lt"/>
                <a:cs typeface="Arial" pitchFamily="34" charset="0"/>
              </a:rPr>
              <a:t>s</a:t>
            </a:r>
            <a:r>
              <a:rPr kumimoji="0" lang="en-US" sz="2400" b="1" i="0" u="none" strike="noStrike" cap="none" normalizeH="0" dirty="0" smtClean="0">
                <a:ln>
                  <a:noFill/>
                </a:ln>
                <a:effectLst/>
                <a:latin typeface="+mj-lt"/>
                <a:cs typeface="Arial" pitchFamily="34" charset="0"/>
              </a:rPr>
              <a:t>/day</a:t>
            </a:r>
            <a:endParaRPr kumimoji="0" lang="en-US" sz="2400" b="1" i="0" u="none"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smtClean="0">
              <a:ln>
                <a:noFill/>
              </a:ln>
              <a:effectLst/>
              <a:latin typeface="+mj-lt"/>
              <a:cs typeface="Arial" pitchFamily="34" charset="0"/>
            </a:endParaRPr>
          </a:p>
        </p:txBody>
      </p:sp>
      <p:pic>
        <p:nvPicPr>
          <p:cNvPr id="5" name="Picture 2" descr="C:\Users\User\Desktop\PEBBLES GROUP\PEBBLES\good title.bmp"/>
          <p:cNvPicPr>
            <a:picLocks noChangeAspect="1" noChangeArrowheads="1"/>
          </p:cNvPicPr>
          <p:nvPr/>
        </p:nvPicPr>
        <p:blipFill>
          <a:blip r:embed="rId2"/>
          <a:srcRect/>
          <a:stretch>
            <a:fillRect/>
          </a:stretch>
        </p:blipFill>
        <p:spPr bwMode="auto">
          <a:xfrm>
            <a:off x="3371850" y="0"/>
            <a:ext cx="3486150" cy="838200"/>
          </a:xfrm>
          <a:prstGeom prst="rect">
            <a:avLst/>
          </a:prstGeom>
          <a:noFill/>
        </p:spPr>
      </p:pic>
      <p:pic>
        <p:nvPicPr>
          <p:cNvPr id="22530" name="Picture 2"/>
          <p:cNvPicPr>
            <a:picLocks noChangeAspect="1" noChangeArrowheads="1"/>
          </p:cNvPicPr>
          <p:nvPr/>
        </p:nvPicPr>
        <p:blipFill>
          <a:blip r:embed="rId3"/>
          <a:srcRect/>
          <a:stretch>
            <a:fillRect/>
          </a:stretch>
        </p:blipFill>
        <p:spPr bwMode="auto">
          <a:xfrm>
            <a:off x="0" y="0"/>
            <a:ext cx="3009900" cy="2400300"/>
          </a:xfrm>
          <a:prstGeom prst="rect">
            <a:avLst/>
          </a:prstGeom>
          <a:noFill/>
          <a:ln w="9525">
            <a:noFill/>
            <a:miter lim="800000"/>
            <a:headEnd/>
            <a:tailEnd/>
          </a:ln>
          <a:effectLst/>
        </p:spPr>
      </p:pic>
      <p:pic>
        <p:nvPicPr>
          <p:cNvPr id="6" name="Picture 2"/>
          <p:cNvPicPr>
            <a:picLocks noChangeAspect="1" noChangeArrowheads="1"/>
          </p:cNvPicPr>
          <p:nvPr/>
        </p:nvPicPr>
        <p:blipFill>
          <a:blip r:embed="rId3"/>
          <a:srcRect/>
          <a:stretch>
            <a:fillRect/>
          </a:stretch>
        </p:blipFill>
        <p:spPr bwMode="auto">
          <a:xfrm rot="10800000">
            <a:off x="0" y="7086600"/>
            <a:ext cx="6858000" cy="20574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esktop\PEBBLES GROUP\PEBBLES\good title.bmp"/>
          <p:cNvPicPr>
            <a:picLocks noChangeAspect="1" noChangeArrowheads="1"/>
          </p:cNvPicPr>
          <p:nvPr/>
        </p:nvPicPr>
        <p:blipFill>
          <a:blip r:embed="rId2"/>
          <a:srcRect/>
          <a:stretch>
            <a:fillRect/>
          </a:stretch>
        </p:blipFill>
        <p:spPr bwMode="auto">
          <a:xfrm>
            <a:off x="3371850" y="0"/>
            <a:ext cx="3486150" cy="838200"/>
          </a:xfrm>
          <a:prstGeom prst="rect">
            <a:avLst/>
          </a:prstGeom>
          <a:noFill/>
        </p:spPr>
      </p:pic>
      <p:sp>
        <p:nvSpPr>
          <p:cNvPr id="21506" name="Rectangle 2"/>
          <p:cNvSpPr>
            <a:spLocks noChangeArrowheads="1"/>
          </p:cNvSpPr>
          <p:nvPr/>
        </p:nvSpPr>
        <p:spPr bwMode="auto">
          <a:xfrm>
            <a:off x="0" y="0"/>
            <a:ext cx="1721946" cy="27699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1507" name="Rectangle 3"/>
          <p:cNvSpPr>
            <a:spLocks noChangeArrowheads="1"/>
          </p:cNvSpPr>
          <p:nvPr/>
        </p:nvSpPr>
        <p:spPr bwMode="auto">
          <a:xfrm>
            <a:off x="0" y="2764334"/>
            <a:ext cx="6858000"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en-US"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Our Company details:</a:t>
            </a:r>
            <a:r>
              <a:rPr kumimoji="0" lang="en-US" sz="2800" b="0" i="0" u="none" strike="noStrike" cap="none" normalizeH="0" baseline="0" dirty="0" smtClean="0">
                <a:ln>
                  <a:noFill/>
                </a:ln>
                <a:solidFill>
                  <a:srgbClr val="0000FF"/>
                </a:solidFill>
                <a:effectLst/>
                <a:latin typeface="Arial" pitchFamily="34" charset="0"/>
                <a:ea typeface="Times New Roman" pitchFamily="18" charset="0"/>
                <a:cs typeface="Arial" pitchFamily="34" charset="0"/>
              </a:rPr>
              <a:t> </a:t>
            </a:r>
          </a:p>
          <a:p>
            <a:pPr lvl="0" fontAlgn="base">
              <a:spcBef>
                <a:spcPct val="0"/>
              </a:spcBef>
              <a:spcAft>
                <a:spcPct val="0"/>
              </a:spcAft>
            </a:pPr>
            <a:r>
              <a:rPr kumimoji="0" lang="en-US" sz="28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800" b="1"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Company		      :</a:t>
            </a:r>
          </a:p>
          <a:p>
            <a:pPr lvl="0" eaLnBrk="0" fontAlgn="base" hangingPunct="0">
              <a:spcBef>
                <a:spcPct val="0"/>
              </a:spcBef>
              <a:spcAft>
                <a:spcPct val="0"/>
              </a:spcAft>
            </a:pPr>
            <a:endParaRPr kumimoji="0" lang="en-US" sz="2800" b="1" i="1" strike="noStrike" cap="none" normalizeH="0" baseline="0" dirty="0" smtClean="0">
              <a:ln>
                <a:noFill/>
              </a:ln>
              <a:solidFill>
                <a:schemeClr val="tx1"/>
              </a:solidFill>
              <a:effectLst/>
              <a:latin typeface="+mj-lt"/>
              <a:ea typeface="Times New Roman" pitchFamily="18" charset="0"/>
              <a:cs typeface="Arial" pitchFamily="34" charset="0"/>
            </a:endParaRPr>
          </a:p>
          <a:p>
            <a:pPr lvl="0" eaLnBrk="0" fontAlgn="base" hangingPunct="0">
              <a:spcBef>
                <a:spcPct val="0"/>
              </a:spcBef>
              <a:spcAft>
                <a:spcPct val="0"/>
              </a:spcAft>
            </a:pPr>
            <a:r>
              <a:rPr kumimoji="0" lang="en-US" sz="2800" b="1" i="1" strike="noStrike" cap="none" normalizeH="0" baseline="0" dirty="0" smtClean="0">
                <a:ln>
                  <a:noFill/>
                </a:ln>
                <a:solidFill>
                  <a:schemeClr val="tx1"/>
                </a:solidFill>
                <a:effectLst/>
                <a:latin typeface="+mj-lt"/>
                <a:ea typeface="Times New Roman" pitchFamily="18" charset="0"/>
                <a:cs typeface="Arial" pitchFamily="34" charset="0"/>
              </a:rPr>
              <a:t>Registration Number     :     </a:t>
            </a:r>
            <a:r>
              <a:rPr kumimoji="0" lang="en-US" sz="2800" b="1" i="1" strike="noStrike" cap="none" normalizeH="0" baseline="0" dirty="0" smtClean="0">
                <a:ln>
                  <a:noFill/>
                </a:ln>
                <a:solidFill>
                  <a:srgbClr val="0070C0"/>
                </a:solidFill>
                <a:effectLst/>
                <a:latin typeface="+mj-lt"/>
                <a:ea typeface="Times New Roman" pitchFamily="18" charset="0"/>
                <a:cs typeface="Arial" pitchFamily="34" charset="0"/>
              </a:rPr>
              <a:t>TIN 33213785110</a:t>
            </a:r>
            <a:endParaRPr kumimoji="0" lang="en-US" sz="2800" b="1" i="0"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1" i="1" strike="noStrike" cap="none" normalizeH="0" baseline="0" dirty="0" smtClean="0">
                <a:ln>
                  <a:noFill/>
                </a:ln>
                <a:solidFill>
                  <a:schemeClr val="tx1"/>
                </a:solidFill>
                <a:effectLst/>
                <a:latin typeface="+mj-lt"/>
                <a:ea typeface="Times New Roman" pitchFamily="18" charset="0"/>
                <a:cs typeface="Arial" pitchFamily="34" charset="0"/>
              </a:rPr>
              <a:t>IE CODE		        :    </a:t>
            </a:r>
            <a:r>
              <a:rPr kumimoji="0" lang="en-US" sz="2800" b="1" i="1" strike="noStrike" cap="none" normalizeH="0" baseline="0" dirty="0" smtClean="0">
                <a:ln>
                  <a:noFill/>
                </a:ln>
                <a:solidFill>
                  <a:srgbClr val="0070C0"/>
                </a:solidFill>
                <a:effectLst/>
                <a:latin typeface="+mj-lt"/>
                <a:ea typeface="Times New Roman" pitchFamily="18" charset="0"/>
                <a:cs typeface="Arial" pitchFamily="34" charset="0"/>
              </a:rPr>
              <a:t>3209021902.</a:t>
            </a:r>
            <a:endParaRPr kumimoji="0" lang="en-US" sz="2800" b="1" i="0"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1" i="1" strike="noStrike" cap="none" normalizeH="0" baseline="0" dirty="0" smtClean="0">
                <a:ln>
                  <a:noFill/>
                </a:ln>
                <a:solidFill>
                  <a:schemeClr val="tx1"/>
                </a:solidFill>
                <a:effectLst/>
                <a:latin typeface="+mj-lt"/>
                <a:ea typeface="Times New Roman" pitchFamily="18" charset="0"/>
                <a:cs typeface="Arial" pitchFamily="34" charset="0"/>
              </a:rPr>
              <a:t>Legal Status                   :    </a:t>
            </a:r>
            <a:r>
              <a:rPr kumimoji="0" lang="en-US" sz="2800" b="1" i="1" strike="noStrike" cap="none" normalizeH="0" baseline="0" dirty="0" smtClean="0">
                <a:ln>
                  <a:noFill/>
                </a:ln>
                <a:solidFill>
                  <a:srgbClr val="0070C0"/>
                </a:solidFill>
                <a:effectLst/>
                <a:latin typeface="+mj-lt"/>
                <a:ea typeface="Times New Roman" pitchFamily="18" charset="0"/>
                <a:cs typeface="Arial" pitchFamily="34" charset="0"/>
              </a:rPr>
              <a:t>Proprietor Concern</a:t>
            </a:r>
            <a:endParaRPr kumimoji="0" lang="en-US" sz="2800" b="1" i="0"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1" i="1" strike="noStrike" cap="none" normalizeH="0" baseline="0" dirty="0" smtClean="0">
                <a:ln>
                  <a:noFill/>
                </a:ln>
                <a:solidFill>
                  <a:schemeClr val="tx1"/>
                </a:solidFill>
                <a:effectLst/>
                <a:latin typeface="+mj-lt"/>
                <a:ea typeface="Times New Roman" pitchFamily="18" charset="0"/>
                <a:cs typeface="Arial" pitchFamily="34" charset="0"/>
              </a:rPr>
              <a:t>YEAR of Incorporation  :      </a:t>
            </a:r>
            <a:r>
              <a:rPr kumimoji="0" lang="en-US" sz="2800" b="1" i="1" strike="noStrike" cap="none" normalizeH="0" baseline="0" dirty="0" smtClean="0">
                <a:ln>
                  <a:noFill/>
                </a:ln>
                <a:solidFill>
                  <a:srgbClr val="0070C0"/>
                </a:solidFill>
                <a:effectLst/>
                <a:latin typeface="+mj-lt"/>
                <a:ea typeface="Times New Roman" pitchFamily="18" charset="0"/>
                <a:cs typeface="Arial" pitchFamily="34" charset="0"/>
              </a:rPr>
              <a:t>2009</a:t>
            </a:r>
            <a:endParaRPr kumimoji="0" lang="en-US" sz="2800" b="1" i="0"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1" i="1" strike="noStrike" cap="none" normalizeH="0" baseline="0" dirty="0" smtClean="0">
                <a:ln>
                  <a:noFill/>
                </a:ln>
                <a:solidFill>
                  <a:schemeClr val="tx1"/>
                </a:solidFill>
                <a:effectLst/>
                <a:latin typeface="+mj-lt"/>
                <a:ea typeface="Times New Roman" pitchFamily="18" charset="0"/>
                <a:cs typeface="Arial" pitchFamily="34" charset="0"/>
              </a:rPr>
              <a:t>Authorized Capital	        :    </a:t>
            </a:r>
            <a:r>
              <a:rPr kumimoji="0" lang="en-US" sz="2800" b="1" i="1" strike="noStrike" cap="none" normalizeH="0" baseline="0" dirty="0" smtClean="0">
                <a:ln>
                  <a:noFill/>
                </a:ln>
                <a:solidFill>
                  <a:srgbClr val="0070C0"/>
                </a:solidFill>
                <a:effectLst/>
                <a:latin typeface="+mj-lt"/>
                <a:ea typeface="Times New Roman" pitchFamily="18" charset="0"/>
                <a:cs typeface="Arial" pitchFamily="34" charset="0"/>
              </a:rPr>
              <a:t>$ 60,000.</a:t>
            </a:r>
            <a:endParaRPr kumimoji="0" lang="en-US" sz="2800" b="1" i="0"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1" i="1" strike="noStrike" cap="none" normalizeH="0" baseline="0" dirty="0" smtClean="0">
                <a:ln>
                  <a:noFill/>
                </a:ln>
                <a:solidFill>
                  <a:schemeClr val="tx1"/>
                </a:solidFill>
                <a:effectLst/>
                <a:latin typeface="+mj-lt"/>
                <a:ea typeface="Times New Roman" pitchFamily="18" charset="0"/>
                <a:cs typeface="Arial" pitchFamily="34" charset="0"/>
              </a:rPr>
              <a:t>Paid Up Capital 	        :    </a:t>
            </a:r>
            <a:r>
              <a:rPr kumimoji="0" lang="en-US" sz="2800" b="1" i="1" strike="noStrike" cap="none" normalizeH="0" baseline="0" dirty="0" smtClean="0">
                <a:ln>
                  <a:noFill/>
                </a:ln>
                <a:solidFill>
                  <a:srgbClr val="0070C0"/>
                </a:solidFill>
                <a:effectLst/>
                <a:latin typeface="+mj-lt"/>
                <a:ea typeface="Times New Roman" pitchFamily="18" charset="0"/>
                <a:cs typeface="Arial" pitchFamily="34" charset="0"/>
              </a:rPr>
              <a:t>$ 60,000.</a:t>
            </a:r>
            <a:endParaRPr kumimoji="0" lang="en-US" sz="2800" b="1" i="0"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1" i="1" strike="noStrike" cap="none" normalizeH="0" baseline="0" dirty="0" smtClean="0">
                <a:ln>
                  <a:noFill/>
                </a:ln>
                <a:solidFill>
                  <a:schemeClr val="tx1"/>
                </a:solidFill>
                <a:effectLst/>
                <a:latin typeface="+mj-lt"/>
                <a:ea typeface="Times New Roman" pitchFamily="18" charset="0"/>
                <a:cs typeface="Arial" pitchFamily="34" charset="0"/>
              </a:rPr>
              <a:t>Banks 		        :    </a:t>
            </a:r>
            <a:r>
              <a:rPr kumimoji="0" lang="en-US" sz="2800" b="1" i="1" strike="noStrike" cap="none" normalizeH="0" baseline="0" dirty="0" smtClean="0">
                <a:ln>
                  <a:noFill/>
                </a:ln>
                <a:solidFill>
                  <a:srgbClr val="0070C0"/>
                </a:solidFill>
                <a:effectLst/>
                <a:latin typeface="+mj-lt"/>
                <a:ea typeface="Times New Roman" pitchFamily="18" charset="0"/>
                <a:cs typeface="Arial" pitchFamily="34" charset="0"/>
              </a:rPr>
              <a:t>HDFC BANK LTD.</a:t>
            </a:r>
            <a:endParaRPr kumimoji="0" lang="en-US" sz="2800" b="1" i="0"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1" i="1" strike="noStrike" cap="none" normalizeH="0" baseline="0" dirty="0" smtClean="0">
                <a:ln>
                  <a:noFill/>
                </a:ln>
                <a:solidFill>
                  <a:schemeClr val="tx1"/>
                </a:solidFill>
                <a:effectLst/>
                <a:latin typeface="+mj-lt"/>
                <a:ea typeface="Times New Roman" pitchFamily="18" charset="0"/>
                <a:cs typeface="Arial" pitchFamily="34" charset="0"/>
              </a:rPr>
              <a:t>Swift Code                      :   </a:t>
            </a:r>
            <a:r>
              <a:rPr kumimoji="0" lang="en-US" sz="2800" b="1" i="1" strike="noStrike" cap="none" normalizeH="0" baseline="0" dirty="0" smtClean="0">
                <a:ln>
                  <a:noFill/>
                </a:ln>
                <a:solidFill>
                  <a:srgbClr val="0070C0"/>
                </a:solidFill>
                <a:effectLst/>
                <a:latin typeface="+mj-lt"/>
                <a:ea typeface="Times New Roman" pitchFamily="18" charset="0"/>
                <a:cs typeface="Arial" pitchFamily="34" charset="0"/>
              </a:rPr>
              <a:t>HDFCINBB </a:t>
            </a:r>
            <a:endParaRPr kumimoji="0" lang="en-US" sz="2800" b="1" i="0"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1" i="1" strike="noStrike" cap="none" normalizeH="0" baseline="0" dirty="0" smtClean="0">
                <a:ln>
                  <a:noFill/>
                </a:ln>
                <a:solidFill>
                  <a:schemeClr val="tx1"/>
                </a:solidFill>
                <a:effectLst/>
                <a:latin typeface="+mj-lt"/>
                <a:ea typeface="Times New Roman" pitchFamily="18" charset="0"/>
                <a:cs typeface="Arial" pitchFamily="34" charset="0"/>
              </a:rPr>
              <a:t>CEO  			        :    </a:t>
            </a:r>
            <a:r>
              <a:rPr kumimoji="0" lang="en-US" sz="2800" b="1" i="1" strike="noStrike" cap="none" normalizeH="0" baseline="0" dirty="0" smtClean="0">
                <a:ln>
                  <a:noFill/>
                </a:ln>
                <a:solidFill>
                  <a:srgbClr val="0070C0"/>
                </a:solidFill>
                <a:effectLst/>
                <a:latin typeface="+mj-lt"/>
                <a:ea typeface="Times New Roman" pitchFamily="18" charset="0"/>
                <a:cs typeface="Arial" pitchFamily="34" charset="0"/>
              </a:rPr>
              <a:t>SHIVA</a:t>
            </a:r>
            <a:endParaRPr kumimoji="0" lang="en-US" sz="2800" b="1" i="0"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1" i="1" strike="noStrike" cap="none" normalizeH="0" baseline="0" dirty="0" smtClean="0">
                <a:ln>
                  <a:noFill/>
                </a:ln>
                <a:solidFill>
                  <a:schemeClr val="tx1"/>
                </a:solidFill>
                <a:effectLst/>
                <a:latin typeface="+mj-lt"/>
                <a:ea typeface="Times New Roman" pitchFamily="18" charset="0"/>
                <a:cs typeface="Arial" pitchFamily="34" charset="0"/>
              </a:rPr>
              <a:t>Auditor		        :     </a:t>
            </a:r>
            <a:r>
              <a:rPr kumimoji="0" lang="en-US" sz="2800" b="1" i="1" strike="noStrike" cap="none" normalizeH="0" baseline="0" dirty="0" smtClean="0">
                <a:ln>
                  <a:noFill/>
                </a:ln>
                <a:solidFill>
                  <a:srgbClr val="0070C0"/>
                </a:solidFill>
                <a:effectLst/>
                <a:latin typeface="+mj-lt"/>
                <a:ea typeface="Times New Roman" pitchFamily="18" charset="0"/>
                <a:cs typeface="Arial" pitchFamily="34" charset="0"/>
              </a:rPr>
              <a:t>MR.MOHANRAJ.</a:t>
            </a:r>
            <a:r>
              <a:rPr kumimoji="0" lang="en-US" sz="2800" b="1" i="0" strike="noStrike" cap="none" normalizeH="0" baseline="0" dirty="0" smtClean="0">
                <a:ln>
                  <a:noFill/>
                </a:ln>
                <a:solidFill>
                  <a:schemeClr val="tx1"/>
                </a:solidFill>
                <a:effectLst/>
                <a:latin typeface="+mj-lt"/>
                <a:ea typeface="Times New Roman" pitchFamily="18" charset="0"/>
                <a:cs typeface="Arial" pitchFamily="34" charset="0"/>
              </a:rPr>
              <a:t>    </a:t>
            </a:r>
            <a:endParaRPr kumimoji="0" lang="en-US" sz="2800" b="1" i="0" strike="noStrike" cap="none" normalizeH="0" baseline="0" dirty="0" smtClean="0">
              <a:ln>
                <a:noFill/>
              </a:ln>
              <a:solidFill>
                <a:schemeClr val="tx1"/>
              </a:solidFill>
              <a:effectLst/>
              <a:latin typeface="+mj-lt"/>
              <a:cs typeface="Arial" pitchFamily="34" charset="0"/>
            </a:endParaRPr>
          </a:p>
        </p:txBody>
      </p:sp>
      <p:pic>
        <p:nvPicPr>
          <p:cNvPr id="8" name="Picture 1"/>
          <p:cNvPicPr>
            <a:picLocks noChangeArrowheads="1"/>
          </p:cNvPicPr>
          <p:nvPr/>
        </p:nvPicPr>
        <p:blipFill>
          <a:blip r:embed="rId3"/>
          <a:srcRect l="-229" t="-3046" r="-229" b="-5128"/>
          <a:stretch>
            <a:fillRect/>
          </a:stretch>
        </p:blipFill>
        <p:spPr bwMode="auto">
          <a:xfrm>
            <a:off x="3733800" y="3276600"/>
            <a:ext cx="2438400" cy="609600"/>
          </a:xfrm>
          <a:prstGeom prst="rect">
            <a:avLst/>
          </a:prstGeom>
          <a:noFill/>
        </p:spPr>
      </p:pic>
      <p:pic>
        <p:nvPicPr>
          <p:cNvPr id="21508" name="Picture 4"/>
          <p:cNvPicPr>
            <a:picLocks noChangeAspect="1" noChangeArrowheads="1"/>
          </p:cNvPicPr>
          <p:nvPr/>
        </p:nvPicPr>
        <p:blipFill>
          <a:blip r:embed="rId4"/>
          <a:srcRect/>
          <a:stretch>
            <a:fillRect/>
          </a:stretch>
        </p:blipFill>
        <p:spPr bwMode="auto">
          <a:xfrm>
            <a:off x="0" y="0"/>
            <a:ext cx="3009900" cy="24003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3" name="Picture 7" descr="DSC00725"/>
          <p:cNvPicPr>
            <a:picLocks noChangeAspect="1" noChangeArrowheads="1"/>
          </p:cNvPicPr>
          <p:nvPr/>
        </p:nvPicPr>
        <p:blipFill>
          <a:blip r:embed="rId3"/>
          <a:srcRect/>
          <a:stretch>
            <a:fillRect/>
          </a:stretch>
        </p:blipFill>
        <p:spPr bwMode="auto">
          <a:xfrm>
            <a:off x="0" y="0"/>
            <a:ext cx="3771900" cy="1905000"/>
          </a:xfrm>
          <a:prstGeom prst="rect">
            <a:avLst/>
          </a:prstGeom>
          <a:noFill/>
        </p:spPr>
      </p:pic>
      <p:pic>
        <p:nvPicPr>
          <p:cNvPr id="19462" name="Picture 6" descr="SAM_0439"/>
          <p:cNvPicPr>
            <a:picLocks noChangeAspect="1" noChangeArrowheads="1"/>
          </p:cNvPicPr>
          <p:nvPr/>
        </p:nvPicPr>
        <p:blipFill>
          <a:blip r:embed="rId4"/>
          <a:srcRect/>
          <a:stretch>
            <a:fillRect/>
          </a:stretch>
        </p:blipFill>
        <p:spPr bwMode="auto">
          <a:xfrm>
            <a:off x="3810000" y="1905000"/>
            <a:ext cx="2667000" cy="2381250"/>
          </a:xfrm>
          <a:prstGeom prst="rect">
            <a:avLst/>
          </a:prstGeom>
          <a:noFill/>
        </p:spPr>
      </p:pic>
      <p:pic>
        <p:nvPicPr>
          <p:cNvPr id="19461" name="Picture 5" descr="DSC00751"/>
          <p:cNvPicPr>
            <a:picLocks noChangeAspect="1" noChangeArrowheads="1"/>
          </p:cNvPicPr>
          <p:nvPr/>
        </p:nvPicPr>
        <p:blipFill>
          <a:blip r:embed="rId5"/>
          <a:srcRect/>
          <a:stretch>
            <a:fillRect/>
          </a:stretch>
        </p:blipFill>
        <p:spPr bwMode="auto">
          <a:xfrm>
            <a:off x="0" y="4191000"/>
            <a:ext cx="2667000" cy="2466975"/>
          </a:xfrm>
          <a:prstGeom prst="rect">
            <a:avLst/>
          </a:prstGeom>
          <a:noFill/>
        </p:spPr>
      </p:pic>
      <p:pic>
        <p:nvPicPr>
          <p:cNvPr id="19460" name="Picture 4" descr="SAM_0250"/>
          <p:cNvPicPr>
            <a:picLocks noChangeAspect="1" noChangeArrowheads="1"/>
          </p:cNvPicPr>
          <p:nvPr/>
        </p:nvPicPr>
        <p:blipFill>
          <a:blip r:embed="rId6"/>
          <a:srcRect/>
          <a:stretch>
            <a:fillRect/>
          </a:stretch>
        </p:blipFill>
        <p:spPr bwMode="auto">
          <a:xfrm>
            <a:off x="3810000" y="4267200"/>
            <a:ext cx="2667000" cy="2466975"/>
          </a:xfrm>
          <a:prstGeom prst="rect">
            <a:avLst/>
          </a:prstGeom>
          <a:noFill/>
        </p:spPr>
      </p:pic>
      <p:pic>
        <p:nvPicPr>
          <p:cNvPr id="19459" name="Picture 3" descr="DSC02145"/>
          <p:cNvPicPr>
            <a:picLocks noChangeAspect="1" noChangeArrowheads="1"/>
          </p:cNvPicPr>
          <p:nvPr/>
        </p:nvPicPr>
        <p:blipFill>
          <a:blip r:embed="rId7"/>
          <a:srcRect/>
          <a:stretch>
            <a:fillRect/>
          </a:stretch>
        </p:blipFill>
        <p:spPr bwMode="auto">
          <a:xfrm>
            <a:off x="0" y="6686550"/>
            <a:ext cx="2666999" cy="2457450"/>
          </a:xfrm>
          <a:prstGeom prst="rect">
            <a:avLst/>
          </a:prstGeom>
          <a:noFill/>
        </p:spPr>
      </p:pic>
      <p:pic>
        <p:nvPicPr>
          <p:cNvPr id="19458" name="Picture 2" descr="DSC02169"/>
          <p:cNvPicPr>
            <a:picLocks noChangeAspect="1" noChangeArrowheads="1"/>
          </p:cNvPicPr>
          <p:nvPr/>
        </p:nvPicPr>
        <p:blipFill>
          <a:blip r:embed="rId8"/>
          <a:srcRect/>
          <a:stretch>
            <a:fillRect/>
          </a:stretch>
        </p:blipFill>
        <p:spPr bwMode="auto">
          <a:xfrm>
            <a:off x="3886200" y="6686550"/>
            <a:ext cx="2667000" cy="2457450"/>
          </a:xfrm>
          <a:prstGeom prst="rect">
            <a:avLst/>
          </a:prstGeom>
          <a:noFill/>
        </p:spPr>
      </p:pic>
      <p:pic>
        <p:nvPicPr>
          <p:cNvPr id="19457" name="Picture 1" descr="DSC02157"/>
          <p:cNvPicPr>
            <a:picLocks noChangeAspect="1" noChangeArrowheads="1"/>
          </p:cNvPicPr>
          <p:nvPr/>
        </p:nvPicPr>
        <p:blipFill>
          <a:blip r:embed="rId9"/>
          <a:srcRect/>
          <a:stretch>
            <a:fillRect/>
          </a:stretch>
        </p:blipFill>
        <p:spPr bwMode="auto">
          <a:xfrm>
            <a:off x="1" y="1828800"/>
            <a:ext cx="2667000" cy="2362200"/>
          </a:xfrm>
          <a:prstGeom prst="rect">
            <a:avLst/>
          </a:prstGeom>
          <a:noFill/>
        </p:spPr>
      </p:pic>
      <p:sp>
        <p:nvSpPr>
          <p:cNvPr id="19464" name="Rectangle 8"/>
          <p:cNvSpPr>
            <a:spLocks noChangeArrowheads="1"/>
          </p:cNvSpPr>
          <p:nvPr/>
        </p:nvSpPr>
        <p:spPr bwMode="auto">
          <a:xfrm>
            <a:off x="0" y="0"/>
            <a:ext cx="2365519" cy="73866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mj-lt"/>
                <a:ea typeface="Times New Roman" pitchFamily="18" charset="0"/>
                <a:cs typeface="Arial" pitchFamily="34" charset="0"/>
              </a:rPr>
              <a:t>Our Work Place: </a:t>
            </a: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9465" name="Rectangle 9"/>
          <p:cNvSpPr>
            <a:spLocks noChangeArrowheads="1"/>
          </p:cNvSpPr>
          <p:nvPr/>
        </p:nvSpPr>
        <p:spPr bwMode="auto">
          <a:xfrm>
            <a:off x="0" y="51911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9466" name="Rectangle 10"/>
          <p:cNvSpPr>
            <a:spLocks noChangeArrowheads="1"/>
          </p:cNvSpPr>
          <p:nvPr/>
        </p:nvSpPr>
        <p:spPr bwMode="auto">
          <a:xfrm>
            <a:off x="0" y="10125075"/>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9467" name="Rectangle 11"/>
          <p:cNvSpPr>
            <a:spLocks noChangeArrowheads="1"/>
          </p:cNvSpPr>
          <p:nvPr/>
        </p:nvSpPr>
        <p:spPr bwMode="auto">
          <a:xfrm>
            <a:off x="0" y="15497175"/>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9468" name="Rectangle 12"/>
          <p:cNvSpPr>
            <a:spLocks noChangeArrowheads="1"/>
          </p:cNvSpPr>
          <p:nvPr/>
        </p:nvSpPr>
        <p:spPr bwMode="auto">
          <a:xfrm>
            <a:off x="0" y="1834515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14" name="Picture 2" descr="C:\Users\User\Desktop\PEBBLES GROUP\PEBBLES\good title.bmp"/>
          <p:cNvPicPr>
            <a:picLocks noChangeAspect="1" noChangeArrowheads="1"/>
          </p:cNvPicPr>
          <p:nvPr/>
        </p:nvPicPr>
        <p:blipFill>
          <a:blip r:embed="rId10"/>
          <a:srcRect/>
          <a:stretch>
            <a:fillRect/>
          </a:stretch>
        </p:blipFill>
        <p:spPr bwMode="auto">
          <a:xfrm>
            <a:off x="3371850" y="0"/>
            <a:ext cx="3486150" cy="8382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esktop\PEBBLES GROUP\PEBBLES\good title.bmp"/>
          <p:cNvPicPr>
            <a:picLocks noChangeAspect="1" noChangeArrowheads="1"/>
          </p:cNvPicPr>
          <p:nvPr/>
        </p:nvPicPr>
        <p:blipFill>
          <a:blip r:embed="rId3"/>
          <a:srcRect/>
          <a:stretch>
            <a:fillRect/>
          </a:stretch>
        </p:blipFill>
        <p:spPr bwMode="auto">
          <a:xfrm>
            <a:off x="3048000" y="0"/>
            <a:ext cx="3486150" cy="838200"/>
          </a:xfrm>
          <a:prstGeom prst="rect">
            <a:avLst/>
          </a:prstGeom>
          <a:noFill/>
        </p:spPr>
      </p:pic>
      <p:sp>
        <p:nvSpPr>
          <p:cNvPr id="29699" name="Rectangle 3"/>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70C0"/>
                </a:solidFill>
                <a:effectLst/>
                <a:latin typeface="Arial" pitchFamily="34" charset="0"/>
                <a:ea typeface="Times New Roman" pitchFamily="18" charset="0"/>
                <a:cs typeface="Arial" pitchFamily="34" charset="0"/>
              </a:rPr>
              <a:t>TABLE MATS:</a:t>
            </a:r>
            <a:endParaRPr kumimoji="0" lang="en-US" sz="6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9700" name="Rectangle 4"/>
          <p:cNvSpPr>
            <a:spLocks noChangeArrowheads="1"/>
          </p:cNvSpPr>
          <p:nvPr/>
        </p:nvSpPr>
        <p:spPr bwMode="auto">
          <a:xfrm>
            <a:off x="0" y="521970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70C0"/>
                </a:solidFill>
                <a:effectLst/>
                <a:latin typeface="Arial" pitchFamily="34" charset="0"/>
                <a:ea typeface="Times New Roman" pitchFamily="18"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9" name="Picture 2"/>
          <p:cNvPicPr>
            <a:picLocks noChangeAspect="1" noChangeArrowheads="1"/>
          </p:cNvPicPr>
          <p:nvPr/>
        </p:nvPicPr>
        <p:blipFill>
          <a:blip r:embed="rId4"/>
          <a:srcRect/>
          <a:stretch>
            <a:fillRect/>
          </a:stretch>
        </p:blipFill>
        <p:spPr bwMode="auto">
          <a:xfrm>
            <a:off x="0" y="0"/>
            <a:ext cx="3009900" cy="2400300"/>
          </a:xfrm>
          <a:prstGeom prst="rect">
            <a:avLst/>
          </a:prstGeom>
          <a:noFill/>
          <a:ln w="9525">
            <a:noFill/>
            <a:miter lim="800000"/>
            <a:headEnd/>
            <a:tailEnd/>
          </a:ln>
          <a:effectLst/>
        </p:spPr>
      </p:pic>
      <p:pic>
        <p:nvPicPr>
          <p:cNvPr id="10" name="Picture 2"/>
          <p:cNvPicPr>
            <a:picLocks noChangeAspect="1" noChangeArrowheads="1"/>
          </p:cNvPicPr>
          <p:nvPr/>
        </p:nvPicPr>
        <p:blipFill>
          <a:blip r:embed="rId4"/>
          <a:srcRect/>
          <a:stretch>
            <a:fillRect/>
          </a:stretch>
        </p:blipFill>
        <p:spPr bwMode="auto">
          <a:xfrm rot="10800000">
            <a:off x="3848100" y="6743700"/>
            <a:ext cx="3009900" cy="2400300"/>
          </a:xfrm>
          <a:prstGeom prst="rect">
            <a:avLst/>
          </a:prstGeom>
          <a:noFill/>
          <a:ln w="9525">
            <a:noFill/>
            <a:miter lim="800000"/>
            <a:headEnd/>
            <a:tailEnd/>
          </a:ln>
          <a:effectLst/>
        </p:spPr>
      </p:pic>
      <p:sp>
        <p:nvSpPr>
          <p:cNvPr id="12" name="Rectangle 11"/>
          <p:cNvSpPr/>
          <p:nvPr/>
        </p:nvSpPr>
        <p:spPr>
          <a:xfrm>
            <a:off x="3048000" y="609600"/>
            <a:ext cx="2886541" cy="461665"/>
          </a:xfrm>
          <a:prstGeom prst="rect">
            <a:avLst/>
          </a:prstGeom>
        </p:spPr>
        <p:txBody>
          <a:bodyPr wrap="square">
            <a:spAutoFit/>
          </a:bodyPr>
          <a:lstStyle/>
          <a:p>
            <a:r>
              <a:rPr lang="en-US" sz="2400" b="1" dirty="0" smtClean="0"/>
              <a:t>KINITTED APPARELS</a:t>
            </a:r>
            <a:endParaRPr lang="en-US" sz="2400" b="1" dirty="0"/>
          </a:p>
        </p:txBody>
      </p:sp>
      <p:pic>
        <p:nvPicPr>
          <p:cNvPr id="14" name="Picture 13" descr="FP-236 MENS.jpg"/>
          <p:cNvPicPr>
            <a:picLocks noChangeAspect="1"/>
          </p:cNvPicPr>
          <p:nvPr/>
        </p:nvPicPr>
        <p:blipFill>
          <a:blip r:embed="rId5"/>
          <a:stretch>
            <a:fillRect/>
          </a:stretch>
        </p:blipFill>
        <p:spPr>
          <a:xfrm>
            <a:off x="4495800" y="990600"/>
            <a:ext cx="2058924" cy="2362200"/>
          </a:xfrm>
          <a:prstGeom prst="rect">
            <a:avLst/>
          </a:prstGeom>
        </p:spPr>
      </p:pic>
      <p:pic>
        <p:nvPicPr>
          <p:cNvPr id="15" name="Picture 14" descr="FP-238 MENS.jpg"/>
          <p:cNvPicPr>
            <a:picLocks noChangeAspect="1"/>
          </p:cNvPicPr>
          <p:nvPr/>
        </p:nvPicPr>
        <p:blipFill>
          <a:blip r:embed="rId6"/>
          <a:stretch>
            <a:fillRect/>
          </a:stretch>
        </p:blipFill>
        <p:spPr>
          <a:xfrm>
            <a:off x="0" y="2667000"/>
            <a:ext cx="2209800" cy="2209800"/>
          </a:xfrm>
          <a:prstGeom prst="rect">
            <a:avLst/>
          </a:prstGeom>
        </p:spPr>
      </p:pic>
      <p:pic>
        <p:nvPicPr>
          <p:cNvPr id="16" name="Picture 15" descr="FP-239 MENS.jpg"/>
          <p:cNvPicPr>
            <a:picLocks noChangeAspect="1"/>
          </p:cNvPicPr>
          <p:nvPr/>
        </p:nvPicPr>
        <p:blipFill>
          <a:blip r:embed="rId7"/>
          <a:stretch>
            <a:fillRect/>
          </a:stretch>
        </p:blipFill>
        <p:spPr>
          <a:xfrm>
            <a:off x="2209800" y="2743200"/>
            <a:ext cx="2286000" cy="2286000"/>
          </a:xfrm>
          <a:prstGeom prst="rect">
            <a:avLst/>
          </a:prstGeom>
        </p:spPr>
      </p:pic>
      <p:pic>
        <p:nvPicPr>
          <p:cNvPr id="17" name="Picture 16" descr="FP-241 BOYS.jpg"/>
          <p:cNvPicPr>
            <a:picLocks noChangeAspect="1"/>
          </p:cNvPicPr>
          <p:nvPr/>
        </p:nvPicPr>
        <p:blipFill>
          <a:blip r:embed="rId8"/>
          <a:stretch>
            <a:fillRect/>
          </a:stretch>
        </p:blipFill>
        <p:spPr>
          <a:xfrm>
            <a:off x="4572000" y="2743200"/>
            <a:ext cx="2286000" cy="2286000"/>
          </a:xfrm>
          <a:prstGeom prst="rect">
            <a:avLst/>
          </a:prstGeom>
        </p:spPr>
      </p:pic>
      <p:pic>
        <p:nvPicPr>
          <p:cNvPr id="18" name="Picture 17" descr="FP-002 LADIES.jpg"/>
          <p:cNvPicPr>
            <a:picLocks noChangeAspect="1"/>
          </p:cNvPicPr>
          <p:nvPr/>
        </p:nvPicPr>
        <p:blipFill>
          <a:blip r:embed="rId9" cstate="print"/>
          <a:stretch>
            <a:fillRect/>
          </a:stretch>
        </p:blipFill>
        <p:spPr>
          <a:xfrm>
            <a:off x="381000" y="4800600"/>
            <a:ext cx="1524000" cy="1797096"/>
          </a:xfrm>
          <a:prstGeom prst="rect">
            <a:avLst/>
          </a:prstGeom>
        </p:spPr>
      </p:pic>
      <p:pic>
        <p:nvPicPr>
          <p:cNvPr id="19" name="Picture 18" descr="FP-003 LADIES.jpg"/>
          <p:cNvPicPr>
            <a:picLocks noChangeAspect="1"/>
          </p:cNvPicPr>
          <p:nvPr/>
        </p:nvPicPr>
        <p:blipFill>
          <a:blip r:embed="rId10" cstate="print"/>
          <a:stretch>
            <a:fillRect/>
          </a:stretch>
        </p:blipFill>
        <p:spPr>
          <a:xfrm>
            <a:off x="2590800" y="4953000"/>
            <a:ext cx="1600200" cy="1748054"/>
          </a:xfrm>
          <a:prstGeom prst="rect">
            <a:avLst/>
          </a:prstGeom>
        </p:spPr>
      </p:pic>
      <p:pic>
        <p:nvPicPr>
          <p:cNvPr id="20" name="Picture 19" descr="FP-007 LADIES.jpg"/>
          <p:cNvPicPr>
            <a:picLocks noChangeAspect="1"/>
          </p:cNvPicPr>
          <p:nvPr/>
        </p:nvPicPr>
        <p:blipFill>
          <a:blip r:embed="rId11" cstate="print"/>
          <a:stretch>
            <a:fillRect/>
          </a:stretch>
        </p:blipFill>
        <p:spPr>
          <a:xfrm>
            <a:off x="4953000" y="4953000"/>
            <a:ext cx="1470519" cy="1780597"/>
          </a:xfrm>
          <a:prstGeom prst="rect">
            <a:avLst/>
          </a:prstGeom>
        </p:spPr>
      </p:pic>
      <p:pic>
        <p:nvPicPr>
          <p:cNvPr id="21" name="Picture 20" descr="FP-013 LADIES.jpg"/>
          <p:cNvPicPr>
            <a:picLocks noChangeAspect="1"/>
          </p:cNvPicPr>
          <p:nvPr/>
        </p:nvPicPr>
        <p:blipFill>
          <a:blip r:embed="rId12" cstate="print"/>
          <a:stretch>
            <a:fillRect/>
          </a:stretch>
        </p:blipFill>
        <p:spPr>
          <a:xfrm>
            <a:off x="304800" y="6781800"/>
            <a:ext cx="1845564" cy="2071924"/>
          </a:xfrm>
          <a:prstGeom prst="rect">
            <a:avLst/>
          </a:prstGeom>
        </p:spPr>
      </p:pic>
      <p:pic>
        <p:nvPicPr>
          <p:cNvPr id="22" name="Picture 21" descr="FP-153 LADIES.jpg"/>
          <p:cNvPicPr>
            <a:picLocks noChangeAspect="1"/>
          </p:cNvPicPr>
          <p:nvPr/>
        </p:nvPicPr>
        <p:blipFill>
          <a:blip r:embed="rId13" cstate="print"/>
          <a:stretch>
            <a:fillRect/>
          </a:stretch>
        </p:blipFill>
        <p:spPr>
          <a:xfrm>
            <a:off x="2057400" y="6629400"/>
            <a:ext cx="2052162" cy="2202180"/>
          </a:xfrm>
          <a:prstGeom prst="rect">
            <a:avLst/>
          </a:prstGeom>
        </p:spPr>
      </p:pic>
      <p:pic>
        <p:nvPicPr>
          <p:cNvPr id="23" name="Picture 22" descr="FP-161 LADIES.jpg"/>
          <p:cNvPicPr>
            <a:picLocks noChangeAspect="1"/>
          </p:cNvPicPr>
          <p:nvPr/>
        </p:nvPicPr>
        <p:blipFill>
          <a:blip r:embed="rId14" cstate="print"/>
          <a:stretch>
            <a:fillRect/>
          </a:stretch>
        </p:blipFill>
        <p:spPr>
          <a:xfrm>
            <a:off x="2667000" y="990600"/>
            <a:ext cx="1828800" cy="1893326"/>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ChangeArrowheads="1"/>
          </p:cNvSpPr>
          <p:nvPr/>
        </p:nvSpPr>
        <p:spPr bwMode="auto">
          <a:xfrm>
            <a:off x="2971800" y="685801"/>
            <a:ext cx="335280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800" b="1" u="sng" dirty="0" smtClean="0">
                <a:latin typeface="+mj-lt"/>
                <a:ea typeface="Times New Roman" pitchFamily="18" charset="0"/>
                <a:cs typeface="Arial" pitchFamily="34" charset="0"/>
              </a:rPr>
              <a:t>WOVEN CLOTHING</a:t>
            </a:r>
            <a:r>
              <a:rPr kumimoji="0" lang="en-US" sz="2800" b="1" i="0" u="sng" strike="noStrike" cap="none" normalizeH="0" baseline="0" dirty="0" smtClean="0">
                <a:ln>
                  <a:noFill/>
                </a:ln>
                <a:effectLst/>
                <a:latin typeface="+mj-lt"/>
                <a:ea typeface="Times New Roman" pitchFamily="18" charset="0"/>
                <a:cs typeface="Arial" pitchFamily="34" charset="0"/>
              </a:rPr>
              <a:t>:</a:t>
            </a:r>
            <a:endParaRPr kumimoji="0" lang="en-US" sz="2800" b="0" i="0" u="sng"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800" b="0" i="0" u="sng" strike="noStrike" cap="none" normalizeH="0" baseline="0" dirty="0" smtClean="0">
              <a:ln>
                <a:noFill/>
              </a:ln>
              <a:effectLst/>
              <a:latin typeface="+mj-lt"/>
              <a:cs typeface="Arial" pitchFamily="34" charset="0"/>
            </a:endParaRPr>
          </a:p>
        </p:txBody>
      </p:sp>
      <p:pic>
        <p:nvPicPr>
          <p:cNvPr id="7" name="Picture 2"/>
          <p:cNvPicPr>
            <a:picLocks noChangeAspect="1" noChangeArrowheads="1"/>
          </p:cNvPicPr>
          <p:nvPr/>
        </p:nvPicPr>
        <p:blipFill>
          <a:blip r:embed="rId2"/>
          <a:srcRect/>
          <a:stretch>
            <a:fillRect/>
          </a:stretch>
        </p:blipFill>
        <p:spPr bwMode="auto">
          <a:xfrm rot="10800000">
            <a:off x="3848100" y="6743700"/>
            <a:ext cx="3009900" cy="2400300"/>
          </a:xfrm>
          <a:prstGeom prst="rect">
            <a:avLst/>
          </a:prstGeom>
          <a:noFill/>
          <a:ln w="9525">
            <a:noFill/>
            <a:miter lim="800000"/>
            <a:headEnd/>
            <a:tailEnd/>
          </a:ln>
          <a:effectLst/>
        </p:spPr>
      </p:pic>
      <p:pic>
        <p:nvPicPr>
          <p:cNvPr id="8" name="Picture 2" descr="C:\Users\User\Desktop\PEBBLES GROUP\PEBBLES\good title.bmp"/>
          <p:cNvPicPr>
            <a:picLocks noChangeAspect="1" noChangeArrowheads="1"/>
          </p:cNvPicPr>
          <p:nvPr/>
        </p:nvPicPr>
        <p:blipFill>
          <a:blip r:embed="rId3"/>
          <a:srcRect/>
          <a:stretch>
            <a:fillRect/>
          </a:stretch>
        </p:blipFill>
        <p:spPr bwMode="auto">
          <a:xfrm>
            <a:off x="3371850" y="0"/>
            <a:ext cx="3486150" cy="838200"/>
          </a:xfrm>
          <a:prstGeom prst="rect">
            <a:avLst/>
          </a:prstGeom>
          <a:noFill/>
        </p:spPr>
      </p:pic>
      <p:pic>
        <p:nvPicPr>
          <p:cNvPr id="10" name="Picture 2"/>
          <p:cNvPicPr>
            <a:picLocks noChangeAspect="1" noChangeArrowheads="1"/>
          </p:cNvPicPr>
          <p:nvPr/>
        </p:nvPicPr>
        <p:blipFill>
          <a:blip r:embed="rId2"/>
          <a:srcRect/>
          <a:stretch>
            <a:fillRect/>
          </a:stretch>
        </p:blipFill>
        <p:spPr bwMode="auto">
          <a:xfrm>
            <a:off x="0" y="0"/>
            <a:ext cx="3009900" cy="2400300"/>
          </a:xfrm>
          <a:prstGeom prst="rect">
            <a:avLst/>
          </a:prstGeom>
          <a:noFill/>
          <a:ln w="9525">
            <a:noFill/>
            <a:miter lim="800000"/>
            <a:headEnd/>
            <a:tailEnd/>
          </a:ln>
          <a:effectLst/>
        </p:spPr>
      </p:pic>
      <p:pic>
        <p:nvPicPr>
          <p:cNvPr id="2053" name="Picture 5" descr="DSC02037"/>
          <p:cNvPicPr>
            <a:picLocks noChangeAspect="1" noChangeArrowheads="1"/>
          </p:cNvPicPr>
          <p:nvPr/>
        </p:nvPicPr>
        <p:blipFill>
          <a:blip r:embed="rId4"/>
          <a:srcRect/>
          <a:stretch>
            <a:fillRect/>
          </a:stretch>
        </p:blipFill>
        <p:spPr bwMode="auto">
          <a:xfrm>
            <a:off x="228600" y="6705600"/>
            <a:ext cx="1752600" cy="1828800"/>
          </a:xfrm>
          <a:prstGeom prst="rect">
            <a:avLst/>
          </a:prstGeom>
          <a:noFill/>
          <a:ln w="9525">
            <a:noFill/>
            <a:miter lim="800000"/>
            <a:headEnd/>
            <a:tailEnd/>
          </a:ln>
        </p:spPr>
      </p:pic>
      <p:pic>
        <p:nvPicPr>
          <p:cNvPr id="21" name="Picture 20" descr="SAM_0825.JPG"/>
          <p:cNvPicPr>
            <a:picLocks noChangeAspect="1"/>
          </p:cNvPicPr>
          <p:nvPr/>
        </p:nvPicPr>
        <p:blipFill>
          <a:blip r:embed="rId5"/>
          <a:stretch>
            <a:fillRect/>
          </a:stretch>
        </p:blipFill>
        <p:spPr>
          <a:xfrm>
            <a:off x="5105400" y="1524000"/>
            <a:ext cx="1752600" cy="2128157"/>
          </a:xfrm>
          <a:prstGeom prst="rect">
            <a:avLst/>
          </a:prstGeom>
        </p:spPr>
      </p:pic>
      <p:pic>
        <p:nvPicPr>
          <p:cNvPr id="22" name="Picture 21" descr="SAM_0826.JPG"/>
          <p:cNvPicPr>
            <a:picLocks noChangeAspect="1"/>
          </p:cNvPicPr>
          <p:nvPr/>
        </p:nvPicPr>
        <p:blipFill>
          <a:blip r:embed="rId6"/>
          <a:stretch>
            <a:fillRect/>
          </a:stretch>
        </p:blipFill>
        <p:spPr>
          <a:xfrm>
            <a:off x="3429000" y="1524000"/>
            <a:ext cx="1671638" cy="2133600"/>
          </a:xfrm>
          <a:prstGeom prst="rect">
            <a:avLst/>
          </a:prstGeom>
        </p:spPr>
      </p:pic>
      <p:pic>
        <p:nvPicPr>
          <p:cNvPr id="23" name="Picture 22" descr="SAM_0828.JPG"/>
          <p:cNvPicPr>
            <a:picLocks noChangeAspect="1"/>
          </p:cNvPicPr>
          <p:nvPr/>
        </p:nvPicPr>
        <p:blipFill>
          <a:blip r:embed="rId7"/>
          <a:stretch>
            <a:fillRect/>
          </a:stretch>
        </p:blipFill>
        <p:spPr>
          <a:xfrm>
            <a:off x="2133600" y="6477000"/>
            <a:ext cx="1752600" cy="2209800"/>
          </a:xfrm>
          <a:prstGeom prst="rect">
            <a:avLst/>
          </a:prstGeom>
        </p:spPr>
      </p:pic>
      <p:pic>
        <p:nvPicPr>
          <p:cNvPr id="11" name="Picture 10" descr="DSC_0891.JPG"/>
          <p:cNvPicPr>
            <a:picLocks noChangeAspect="1"/>
          </p:cNvPicPr>
          <p:nvPr/>
        </p:nvPicPr>
        <p:blipFill>
          <a:blip r:embed="rId8"/>
          <a:stretch>
            <a:fillRect/>
          </a:stretch>
        </p:blipFill>
        <p:spPr>
          <a:xfrm>
            <a:off x="1905000" y="2438400"/>
            <a:ext cx="1417606" cy="1844040"/>
          </a:xfrm>
          <a:prstGeom prst="rect">
            <a:avLst/>
          </a:prstGeom>
        </p:spPr>
      </p:pic>
      <p:pic>
        <p:nvPicPr>
          <p:cNvPr id="12" name="Picture 11" descr="DSC_0903.JPG"/>
          <p:cNvPicPr>
            <a:picLocks noChangeAspect="1"/>
          </p:cNvPicPr>
          <p:nvPr/>
        </p:nvPicPr>
        <p:blipFill>
          <a:blip r:embed="rId9"/>
          <a:stretch>
            <a:fillRect/>
          </a:stretch>
        </p:blipFill>
        <p:spPr>
          <a:xfrm>
            <a:off x="228600" y="2438400"/>
            <a:ext cx="1383030" cy="1828800"/>
          </a:xfrm>
          <a:prstGeom prst="rect">
            <a:avLst/>
          </a:prstGeom>
        </p:spPr>
      </p:pic>
      <p:pic>
        <p:nvPicPr>
          <p:cNvPr id="17" name="Picture 16" descr="DSC_0909.JPG"/>
          <p:cNvPicPr>
            <a:picLocks noChangeAspect="1"/>
          </p:cNvPicPr>
          <p:nvPr/>
        </p:nvPicPr>
        <p:blipFill>
          <a:blip r:embed="rId10"/>
          <a:stretch>
            <a:fillRect/>
          </a:stretch>
        </p:blipFill>
        <p:spPr>
          <a:xfrm>
            <a:off x="131921" y="4419600"/>
            <a:ext cx="1456087" cy="1925404"/>
          </a:xfrm>
          <a:prstGeom prst="rect">
            <a:avLst/>
          </a:prstGeom>
        </p:spPr>
      </p:pic>
      <p:pic>
        <p:nvPicPr>
          <p:cNvPr id="18" name="Picture 17" descr="SAM_1277.JPG"/>
          <p:cNvPicPr>
            <a:picLocks noChangeAspect="1"/>
          </p:cNvPicPr>
          <p:nvPr/>
        </p:nvPicPr>
        <p:blipFill>
          <a:blip r:embed="rId11"/>
          <a:stretch>
            <a:fillRect/>
          </a:stretch>
        </p:blipFill>
        <p:spPr>
          <a:xfrm>
            <a:off x="3352800" y="4343400"/>
            <a:ext cx="1752600" cy="1905000"/>
          </a:xfrm>
          <a:prstGeom prst="rect">
            <a:avLst/>
          </a:prstGeom>
        </p:spPr>
      </p:pic>
      <p:pic>
        <p:nvPicPr>
          <p:cNvPr id="19" name="Picture 18" descr="SAM_3397.JPG"/>
          <p:cNvPicPr>
            <a:picLocks noChangeAspect="1"/>
          </p:cNvPicPr>
          <p:nvPr/>
        </p:nvPicPr>
        <p:blipFill>
          <a:blip r:embed="rId12"/>
          <a:stretch>
            <a:fillRect/>
          </a:stretch>
        </p:blipFill>
        <p:spPr>
          <a:xfrm>
            <a:off x="5105400" y="4343400"/>
            <a:ext cx="1752600" cy="1905000"/>
          </a:xfrm>
          <a:prstGeom prst="rect">
            <a:avLst/>
          </a:prstGeom>
        </p:spPr>
      </p:pic>
      <p:pic>
        <p:nvPicPr>
          <p:cNvPr id="20" name="Picture 19" descr="SAM_3400.JPG"/>
          <p:cNvPicPr>
            <a:picLocks noChangeAspect="1"/>
          </p:cNvPicPr>
          <p:nvPr/>
        </p:nvPicPr>
        <p:blipFill>
          <a:blip r:embed="rId13"/>
          <a:stretch>
            <a:fillRect/>
          </a:stretch>
        </p:blipFill>
        <p:spPr>
          <a:xfrm>
            <a:off x="1676400" y="4343400"/>
            <a:ext cx="1676400" cy="1930585"/>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esktop\PEBBLES GROUP\PEBBLES\good title.bmp"/>
          <p:cNvPicPr>
            <a:picLocks noChangeAspect="1" noChangeArrowheads="1"/>
          </p:cNvPicPr>
          <p:nvPr/>
        </p:nvPicPr>
        <p:blipFill>
          <a:blip r:embed="rId2"/>
          <a:srcRect/>
          <a:stretch>
            <a:fillRect/>
          </a:stretch>
        </p:blipFill>
        <p:spPr bwMode="auto">
          <a:xfrm>
            <a:off x="3371850" y="0"/>
            <a:ext cx="3486150" cy="838200"/>
          </a:xfrm>
          <a:prstGeom prst="rect">
            <a:avLst/>
          </a:prstGeom>
          <a:noFill/>
        </p:spPr>
      </p:pic>
      <p:sp>
        <p:nvSpPr>
          <p:cNvPr id="25607" name="Rectangle 7"/>
          <p:cNvSpPr>
            <a:spLocks noChangeArrowheads="1"/>
          </p:cNvSpPr>
          <p:nvPr/>
        </p:nvSpPr>
        <p:spPr bwMode="auto">
          <a:xfrm>
            <a:off x="0" y="0"/>
            <a:ext cx="6858000" cy="12311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sng" strike="noStrike" cap="none" normalizeH="0" baseline="0" dirty="0" smtClean="0">
                <a:ln>
                  <a:noFill/>
                </a:ln>
                <a:effectLst/>
                <a:latin typeface="+mj-lt"/>
                <a:ea typeface="Times New Roman" pitchFamily="18" charset="0"/>
                <a:cs typeface="Arial" pitchFamily="34" charset="0"/>
              </a:rPr>
              <a:t>Our product line:</a:t>
            </a:r>
            <a:endParaRPr kumimoji="0" lang="en-US" sz="2800" b="1" i="0" u="none"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1" i="0" u="sng" strike="noStrike" cap="none" normalizeH="0" baseline="0" dirty="0" smtClean="0">
                <a:ln>
                  <a:noFill/>
                </a:ln>
                <a:effectLst/>
                <a:latin typeface="+mj-lt"/>
                <a:ea typeface="Times New Roman" pitchFamily="18" charset="0"/>
                <a:cs typeface="Arial" pitchFamily="34" charset="0"/>
              </a:rPr>
              <a:t>APRON, SCARF &amp; CURTAIN:</a:t>
            </a:r>
            <a:endParaRPr kumimoji="0" lang="en-US" sz="2800" b="1" i="0" u="sng"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5608" name="Rectangle 8"/>
          <p:cNvSpPr>
            <a:spLocks noChangeArrowheads="1"/>
          </p:cNvSpPr>
          <p:nvPr/>
        </p:nvSpPr>
        <p:spPr bwMode="auto">
          <a:xfrm>
            <a:off x="0" y="480060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5609" name="Rectangle 9"/>
          <p:cNvSpPr>
            <a:spLocks noChangeArrowheads="1"/>
          </p:cNvSpPr>
          <p:nvPr/>
        </p:nvSpPr>
        <p:spPr bwMode="auto">
          <a:xfrm>
            <a:off x="0" y="1102995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5610" name="Rectangle 10"/>
          <p:cNvSpPr>
            <a:spLocks noChangeArrowheads="1"/>
          </p:cNvSpPr>
          <p:nvPr/>
        </p:nvSpPr>
        <p:spPr bwMode="auto">
          <a:xfrm>
            <a:off x="0" y="1680210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17" name="Picture 16" descr="SM # 0074.jpg"/>
          <p:cNvPicPr>
            <a:picLocks noChangeAspect="1"/>
          </p:cNvPicPr>
          <p:nvPr/>
        </p:nvPicPr>
        <p:blipFill>
          <a:blip r:embed="rId3"/>
          <a:stretch>
            <a:fillRect/>
          </a:stretch>
        </p:blipFill>
        <p:spPr>
          <a:xfrm>
            <a:off x="304800" y="1066800"/>
            <a:ext cx="2999619" cy="2362200"/>
          </a:xfrm>
          <a:prstGeom prst="rect">
            <a:avLst/>
          </a:prstGeom>
        </p:spPr>
      </p:pic>
      <p:pic>
        <p:nvPicPr>
          <p:cNvPr id="18" name="Picture 17" descr="SM # 134.jpg"/>
          <p:cNvPicPr>
            <a:picLocks noChangeAspect="1"/>
          </p:cNvPicPr>
          <p:nvPr/>
        </p:nvPicPr>
        <p:blipFill>
          <a:blip r:embed="rId4"/>
          <a:stretch>
            <a:fillRect/>
          </a:stretch>
        </p:blipFill>
        <p:spPr>
          <a:xfrm>
            <a:off x="3581400" y="1066800"/>
            <a:ext cx="3026591" cy="2376016"/>
          </a:xfrm>
          <a:prstGeom prst="rect">
            <a:avLst/>
          </a:prstGeom>
        </p:spPr>
      </p:pic>
      <p:pic>
        <p:nvPicPr>
          <p:cNvPr id="19" name="Picture 18" descr="ivory scarf.JPG"/>
          <p:cNvPicPr>
            <a:picLocks noChangeAspect="1"/>
          </p:cNvPicPr>
          <p:nvPr/>
        </p:nvPicPr>
        <p:blipFill>
          <a:blip r:embed="rId5"/>
          <a:stretch>
            <a:fillRect/>
          </a:stretch>
        </p:blipFill>
        <p:spPr>
          <a:xfrm>
            <a:off x="457200" y="3581400"/>
            <a:ext cx="2743200" cy="2520315"/>
          </a:xfrm>
          <a:prstGeom prst="rect">
            <a:avLst/>
          </a:prstGeom>
        </p:spPr>
      </p:pic>
      <p:pic>
        <p:nvPicPr>
          <p:cNvPr id="20" name="Picture 19" descr="purple scarf.JPG"/>
          <p:cNvPicPr>
            <a:picLocks noChangeAspect="1"/>
          </p:cNvPicPr>
          <p:nvPr/>
        </p:nvPicPr>
        <p:blipFill>
          <a:blip r:embed="rId6"/>
          <a:stretch>
            <a:fillRect/>
          </a:stretch>
        </p:blipFill>
        <p:spPr>
          <a:xfrm>
            <a:off x="3581400" y="3581400"/>
            <a:ext cx="2971800" cy="2590800"/>
          </a:xfrm>
          <a:prstGeom prst="rect">
            <a:avLst/>
          </a:prstGeom>
        </p:spPr>
      </p:pic>
      <p:pic>
        <p:nvPicPr>
          <p:cNvPr id="21" name="Picture 20" descr="CU - 071.jpg"/>
          <p:cNvPicPr>
            <a:picLocks noChangeAspect="1"/>
          </p:cNvPicPr>
          <p:nvPr/>
        </p:nvPicPr>
        <p:blipFill>
          <a:blip r:embed="rId7"/>
          <a:stretch>
            <a:fillRect/>
          </a:stretch>
        </p:blipFill>
        <p:spPr>
          <a:xfrm>
            <a:off x="457200" y="6172200"/>
            <a:ext cx="2727158" cy="2590800"/>
          </a:xfrm>
          <a:prstGeom prst="rect">
            <a:avLst/>
          </a:prstGeom>
        </p:spPr>
      </p:pic>
      <p:pic>
        <p:nvPicPr>
          <p:cNvPr id="22" name="Picture 21" descr="CU - 080.jpg"/>
          <p:cNvPicPr>
            <a:picLocks noChangeAspect="1"/>
          </p:cNvPicPr>
          <p:nvPr/>
        </p:nvPicPr>
        <p:blipFill>
          <a:blip r:embed="rId8"/>
          <a:stretch>
            <a:fillRect/>
          </a:stretch>
        </p:blipFill>
        <p:spPr>
          <a:xfrm>
            <a:off x="3505200" y="6172200"/>
            <a:ext cx="2819400" cy="267843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esktop\PEBBLES GROUP\PEBBLES\good title.bmp"/>
          <p:cNvPicPr>
            <a:picLocks noChangeAspect="1" noChangeArrowheads="1"/>
          </p:cNvPicPr>
          <p:nvPr/>
        </p:nvPicPr>
        <p:blipFill>
          <a:blip r:embed="rId2"/>
          <a:srcRect/>
          <a:stretch>
            <a:fillRect/>
          </a:stretch>
        </p:blipFill>
        <p:spPr bwMode="auto">
          <a:xfrm>
            <a:off x="3371850" y="0"/>
            <a:ext cx="3486150" cy="838200"/>
          </a:xfrm>
          <a:prstGeom prst="rect">
            <a:avLst/>
          </a:prstGeom>
          <a:noFill/>
        </p:spPr>
      </p:pic>
      <p:sp>
        <p:nvSpPr>
          <p:cNvPr id="24581" name="Rectangle 5"/>
          <p:cNvSpPr>
            <a:spLocks noChangeArrowheads="1"/>
          </p:cNvSpPr>
          <p:nvPr/>
        </p:nvSpPr>
        <p:spPr bwMode="auto">
          <a:xfrm>
            <a:off x="0" y="569893"/>
            <a:ext cx="4264757" cy="95410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800" b="1" u="sng" dirty="0" smtClean="0">
                <a:latin typeface="+mj-lt"/>
                <a:ea typeface="Times New Roman" pitchFamily="18" charset="0"/>
                <a:cs typeface="Arial" pitchFamily="34" charset="0"/>
              </a:rPr>
              <a:t>HAND TOWEL</a:t>
            </a:r>
            <a:r>
              <a:rPr kumimoji="0" lang="en-US" sz="2800" b="1" i="0" u="sng" strike="noStrike" cap="none" normalizeH="0" dirty="0" smtClean="0">
                <a:ln>
                  <a:noFill/>
                </a:ln>
                <a:effectLst/>
                <a:latin typeface="+mj-lt"/>
                <a:ea typeface="Times New Roman" pitchFamily="18" charset="0"/>
                <a:cs typeface="Arial" pitchFamily="34" charset="0"/>
              </a:rPr>
              <a:t>S &amp; NAPKINS:</a:t>
            </a:r>
            <a:endParaRPr kumimoji="0" lang="en-US" sz="2800" b="1" i="0" u="sng"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800" b="1" i="0" u="sng" strike="noStrike" cap="none" normalizeH="0" baseline="0" dirty="0" smtClean="0">
              <a:ln>
                <a:noFill/>
              </a:ln>
              <a:effectLst/>
              <a:latin typeface="+mj-lt"/>
              <a:cs typeface="Arial" pitchFamily="34" charset="0"/>
            </a:endParaRPr>
          </a:p>
        </p:txBody>
      </p:sp>
      <p:pic>
        <p:nvPicPr>
          <p:cNvPr id="24583" name="Picture 7"/>
          <p:cNvPicPr>
            <a:picLocks noChangeAspect="1" noChangeArrowheads="1"/>
          </p:cNvPicPr>
          <p:nvPr/>
        </p:nvPicPr>
        <p:blipFill>
          <a:blip r:embed="rId3"/>
          <a:srcRect/>
          <a:stretch>
            <a:fillRect/>
          </a:stretch>
        </p:blipFill>
        <p:spPr bwMode="auto">
          <a:xfrm rot="10800000">
            <a:off x="3848100" y="6743700"/>
            <a:ext cx="3009900" cy="2400300"/>
          </a:xfrm>
          <a:prstGeom prst="rect">
            <a:avLst/>
          </a:prstGeom>
          <a:noFill/>
          <a:ln w="9525">
            <a:noFill/>
            <a:miter lim="800000"/>
            <a:headEnd/>
            <a:tailEnd/>
          </a:ln>
          <a:effectLst/>
        </p:spPr>
      </p:pic>
      <p:pic>
        <p:nvPicPr>
          <p:cNvPr id="14" name="Picture 13" descr="17.jpg"/>
          <p:cNvPicPr>
            <a:picLocks noChangeAspect="1"/>
          </p:cNvPicPr>
          <p:nvPr/>
        </p:nvPicPr>
        <p:blipFill>
          <a:blip r:embed="rId4"/>
          <a:stretch>
            <a:fillRect/>
          </a:stretch>
        </p:blipFill>
        <p:spPr>
          <a:xfrm>
            <a:off x="0" y="1143000"/>
            <a:ext cx="2286000" cy="2286000"/>
          </a:xfrm>
          <a:prstGeom prst="rect">
            <a:avLst/>
          </a:prstGeom>
        </p:spPr>
      </p:pic>
      <p:pic>
        <p:nvPicPr>
          <p:cNvPr id="15" name="Picture 14" descr="19.jpg"/>
          <p:cNvPicPr>
            <a:picLocks noChangeAspect="1"/>
          </p:cNvPicPr>
          <p:nvPr/>
        </p:nvPicPr>
        <p:blipFill>
          <a:blip r:embed="rId5"/>
          <a:stretch>
            <a:fillRect/>
          </a:stretch>
        </p:blipFill>
        <p:spPr>
          <a:xfrm>
            <a:off x="2438400" y="1295400"/>
            <a:ext cx="2057400" cy="2057400"/>
          </a:xfrm>
          <a:prstGeom prst="rect">
            <a:avLst/>
          </a:prstGeom>
        </p:spPr>
      </p:pic>
      <p:pic>
        <p:nvPicPr>
          <p:cNvPr id="16" name="Picture 15" descr="27.jpg"/>
          <p:cNvPicPr>
            <a:picLocks noChangeAspect="1"/>
          </p:cNvPicPr>
          <p:nvPr/>
        </p:nvPicPr>
        <p:blipFill>
          <a:blip r:embed="rId6"/>
          <a:stretch>
            <a:fillRect/>
          </a:stretch>
        </p:blipFill>
        <p:spPr>
          <a:xfrm>
            <a:off x="4267200" y="1066800"/>
            <a:ext cx="2362200" cy="2362200"/>
          </a:xfrm>
          <a:prstGeom prst="rect">
            <a:avLst/>
          </a:prstGeom>
        </p:spPr>
      </p:pic>
      <p:pic>
        <p:nvPicPr>
          <p:cNvPr id="17" name="Picture 16" descr="38.jpg"/>
          <p:cNvPicPr>
            <a:picLocks noChangeAspect="1"/>
          </p:cNvPicPr>
          <p:nvPr/>
        </p:nvPicPr>
        <p:blipFill>
          <a:blip r:embed="rId7"/>
          <a:stretch>
            <a:fillRect/>
          </a:stretch>
        </p:blipFill>
        <p:spPr>
          <a:xfrm>
            <a:off x="0" y="3124200"/>
            <a:ext cx="2286000" cy="2533650"/>
          </a:xfrm>
          <a:prstGeom prst="rect">
            <a:avLst/>
          </a:prstGeom>
        </p:spPr>
      </p:pic>
      <p:pic>
        <p:nvPicPr>
          <p:cNvPr id="18" name="Picture 17" descr="33.jpg"/>
          <p:cNvPicPr>
            <a:picLocks noChangeAspect="1"/>
          </p:cNvPicPr>
          <p:nvPr/>
        </p:nvPicPr>
        <p:blipFill>
          <a:blip r:embed="rId8"/>
          <a:stretch>
            <a:fillRect/>
          </a:stretch>
        </p:blipFill>
        <p:spPr>
          <a:xfrm>
            <a:off x="2362200" y="3276600"/>
            <a:ext cx="2133600" cy="2133600"/>
          </a:xfrm>
          <a:prstGeom prst="rect">
            <a:avLst/>
          </a:prstGeom>
        </p:spPr>
      </p:pic>
      <p:pic>
        <p:nvPicPr>
          <p:cNvPr id="19" name="Picture 18" descr="36.jpg"/>
          <p:cNvPicPr>
            <a:picLocks noChangeAspect="1"/>
          </p:cNvPicPr>
          <p:nvPr/>
        </p:nvPicPr>
        <p:blipFill>
          <a:blip r:embed="rId9"/>
          <a:stretch>
            <a:fillRect/>
          </a:stretch>
        </p:blipFill>
        <p:spPr>
          <a:xfrm>
            <a:off x="4572000" y="3276600"/>
            <a:ext cx="2286000" cy="2286000"/>
          </a:xfrm>
          <a:prstGeom prst="rect">
            <a:avLst/>
          </a:prstGeom>
        </p:spPr>
      </p:pic>
      <p:pic>
        <p:nvPicPr>
          <p:cNvPr id="20" name="Picture 19" descr="35.jpg"/>
          <p:cNvPicPr>
            <a:picLocks noChangeAspect="1"/>
          </p:cNvPicPr>
          <p:nvPr/>
        </p:nvPicPr>
        <p:blipFill>
          <a:blip r:embed="rId10"/>
          <a:stretch>
            <a:fillRect/>
          </a:stretch>
        </p:blipFill>
        <p:spPr>
          <a:xfrm>
            <a:off x="0" y="5943600"/>
            <a:ext cx="2133600" cy="2133600"/>
          </a:xfrm>
          <a:prstGeom prst="rect">
            <a:avLst/>
          </a:prstGeom>
        </p:spPr>
      </p:pic>
      <p:pic>
        <p:nvPicPr>
          <p:cNvPr id="21" name="Picture 20" descr="24.jpg"/>
          <p:cNvPicPr>
            <a:picLocks noChangeAspect="1"/>
          </p:cNvPicPr>
          <p:nvPr/>
        </p:nvPicPr>
        <p:blipFill>
          <a:blip r:embed="rId11"/>
          <a:stretch>
            <a:fillRect/>
          </a:stretch>
        </p:blipFill>
        <p:spPr>
          <a:xfrm>
            <a:off x="1905000" y="5715000"/>
            <a:ext cx="2457450" cy="245745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esktop\PEBBLES GROUP\PEBBLES\good title.bmp"/>
          <p:cNvPicPr>
            <a:picLocks noChangeAspect="1" noChangeArrowheads="1"/>
          </p:cNvPicPr>
          <p:nvPr/>
        </p:nvPicPr>
        <p:blipFill>
          <a:blip r:embed="rId2"/>
          <a:srcRect/>
          <a:stretch>
            <a:fillRect/>
          </a:stretch>
        </p:blipFill>
        <p:spPr bwMode="auto">
          <a:xfrm>
            <a:off x="3371850" y="0"/>
            <a:ext cx="3486150" cy="838200"/>
          </a:xfrm>
          <a:prstGeom prst="rect">
            <a:avLst/>
          </a:prstGeom>
          <a:noFill/>
        </p:spPr>
      </p:pic>
      <p:sp>
        <p:nvSpPr>
          <p:cNvPr id="23563" name="Rectangle 11"/>
          <p:cNvSpPr>
            <a:spLocks noChangeArrowheads="1"/>
          </p:cNvSpPr>
          <p:nvPr/>
        </p:nvSpPr>
        <p:spPr bwMode="auto">
          <a:xfrm>
            <a:off x="0" y="493693"/>
            <a:ext cx="2940741" cy="95410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effectLst/>
                <a:latin typeface="+mj-lt"/>
                <a:ea typeface="Times New Roman" pitchFamily="18" charset="0"/>
                <a:cs typeface="Arial" pitchFamily="34" charset="0"/>
              </a:rPr>
              <a:t>CUSHION COVERS:</a:t>
            </a:r>
            <a:endParaRPr kumimoji="0" lang="en-US" sz="2800" b="0" i="0" u="none"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effectLst/>
              <a:latin typeface="+mj-lt"/>
              <a:cs typeface="Arial" pitchFamily="34" charset="0"/>
            </a:endParaRPr>
          </a:p>
        </p:txBody>
      </p:sp>
      <p:sp>
        <p:nvSpPr>
          <p:cNvPr id="23565" name="Rectangle 13"/>
          <p:cNvSpPr>
            <a:spLocks noChangeArrowheads="1"/>
          </p:cNvSpPr>
          <p:nvPr/>
        </p:nvSpPr>
        <p:spPr bwMode="auto">
          <a:xfrm>
            <a:off x="0" y="1080135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3566" name="Rectangle 14"/>
          <p:cNvSpPr>
            <a:spLocks noChangeArrowheads="1"/>
          </p:cNvSpPr>
          <p:nvPr/>
        </p:nvSpPr>
        <p:spPr bwMode="auto">
          <a:xfrm>
            <a:off x="0" y="1577340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3567" name="Rectangle 15"/>
          <p:cNvSpPr>
            <a:spLocks noChangeArrowheads="1"/>
          </p:cNvSpPr>
          <p:nvPr/>
        </p:nvSpPr>
        <p:spPr bwMode="auto">
          <a:xfrm>
            <a:off x="0" y="2076450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3568" name="Rectangle 16"/>
          <p:cNvSpPr>
            <a:spLocks noChangeArrowheads="1"/>
          </p:cNvSpPr>
          <p:nvPr/>
        </p:nvSpPr>
        <p:spPr bwMode="auto">
          <a:xfrm>
            <a:off x="-1828800" y="2194560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19" name="Picture 18" descr="SAM_0796.JPG"/>
          <p:cNvPicPr>
            <a:picLocks noChangeAspect="1"/>
          </p:cNvPicPr>
          <p:nvPr/>
        </p:nvPicPr>
        <p:blipFill>
          <a:blip r:embed="rId3"/>
          <a:stretch>
            <a:fillRect/>
          </a:stretch>
        </p:blipFill>
        <p:spPr>
          <a:xfrm>
            <a:off x="533400" y="1295400"/>
            <a:ext cx="1828800" cy="1371600"/>
          </a:xfrm>
          <a:prstGeom prst="rect">
            <a:avLst/>
          </a:prstGeom>
        </p:spPr>
      </p:pic>
      <p:pic>
        <p:nvPicPr>
          <p:cNvPr id="20" name="Picture 19" descr="SAM_0797.JPG"/>
          <p:cNvPicPr>
            <a:picLocks noChangeAspect="1"/>
          </p:cNvPicPr>
          <p:nvPr/>
        </p:nvPicPr>
        <p:blipFill>
          <a:blip r:embed="rId4"/>
          <a:stretch>
            <a:fillRect/>
          </a:stretch>
        </p:blipFill>
        <p:spPr>
          <a:xfrm>
            <a:off x="2667000" y="2895600"/>
            <a:ext cx="1752600" cy="12954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1" name="Picture 20" descr="SAM_0799.JPG"/>
          <p:cNvPicPr>
            <a:picLocks noChangeAspect="1"/>
          </p:cNvPicPr>
          <p:nvPr/>
        </p:nvPicPr>
        <p:blipFill>
          <a:blip r:embed="rId5"/>
          <a:stretch>
            <a:fillRect/>
          </a:stretch>
        </p:blipFill>
        <p:spPr>
          <a:xfrm>
            <a:off x="2590800" y="1295400"/>
            <a:ext cx="1828800" cy="1447800"/>
          </a:xfrm>
          <a:prstGeom prst="rect">
            <a:avLst/>
          </a:prstGeom>
        </p:spPr>
      </p:pic>
      <p:pic>
        <p:nvPicPr>
          <p:cNvPr id="22" name="Picture 21" descr="SAM_0802.JPG"/>
          <p:cNvPicPr>
            <a:picLocks noChangeAspect="1"/>
          </p:cNvPicPr>
          <p:nvPr/>
        </p:nvPicPr>
        <p:blipFill>
          <a:blip r:embed="rId6"/>
          <a:stretch>
            <a:fillRect/>
          </a:stretch>
        </p:blipFill>
        <p:spPr>
          <a:xfrm>
            <a:off x="609600" y="2895600"/>
            <a:ext cx="1828800" cy="1371600"/>
          </a:xfrm>
          <a:prstGeom prst="rect">
            <a:avLst/>
          </a:prstGeom>
        </p:spPr>
      </p:pic>
      <p:pic>
        <p:nvPicPr>
          <p:cNvPr id="23" name="Picture 22" descr="SAM_3442.JPG"/>
          <p:cNvPicPr>
            <a:picLocks noChangeAspect="1"/>
          </p:cNvPicPr>
          <p:nvPr/>
        </p:nvPicPr>
        <p:blipFill>
          <a:blip r:embed="rId7"/>
          <a:stretch>
            <a:fillRect/>
          </a:stretch>
        </p:blipFill>
        <p:spPr>
          <a:xfrm>
            <a:off x="4724400" y="1295400"/>
            <a:ext cx="1676400" cy="1447800"/>
          </a:xfrm>
          <a:prstGeom prst="rect">
            <a:avLst/>
          </a:prstGeom>
        </p:spPr>
      </p:pic>
      <p:pic>
        <p:nvPicPr>
          <p:cNvPr id="24" name="Picture 23" descr="SAM_3445.JPG"/>
          <p:cNvPicPr>
            <a:picLocks noChangeAspect="1"/>
          </p:cNvPicPr>
          <p:nvPr/>
        </p:nvPicPr>
        <p:blipFill>
          <a:blip r:embed="rId8"/>
          <a:stretch>
            <a:fillRect/>
          </a:stretch>
        </p:blipFill>
        <p:spPr>
          <a:xfrm>
            <a:off x="685800" y="4572000"/>
            <a:ext cx="1524000" cy="1504950"/>
          </a:xfrm>
          <a:prstGeom prst="rect">
            <a:avLst/>
          </a:prstGeom>
        </p:spPr>
      </p:pic>
      <p:pic>
        <p:nvPicPr>
          <p:cNvPr id="25" name="Picture 24" descr="SAM_3453.JPG"/>
          <p:cNvPicPr>
            <a:picLocks noChangeAspect="1"/>
          </p:cNvPicPr>
          <p:nvPr/>
        </p:nvPicPr>
        <p:blipFill>
          <a:blip r:embed="rId9"/>
          <a:stretch>
            <a:fillRect/>
          </a:stretch>
        </p:blipFill>
        <p:spPr>
          <a:xfrm>
            <a:off x="2590800" y="4572000"/>
            <a:ext cx="1752600" cy="1457325"/>
          </a:xfrm>
          <a:prstGeom prst="rect">
            <a:avLst/>
          </a:prstGeom>
        </p:spPr>
      </p:pic>
      <p:pic>
        <p:nvPicPr>
          <p:cNvPr id="26" name="Picture 25" descr="SAM_3454.JPG"/>
          <p:cNvPicPr>
            <a:picLocks noChangeAspect="1"/>
          </p:cNvPicPr>
          <p:nvPr/>
        </p:nvPicPr>
        <p:blipFill>
          <a:blip r:embed="rId10"/>
          <a:stretch>
            <a:fillRect/>
          </a:stretch>
        </p:blipFill>
        <p:spPr>
          <a:xfrm>
            <a:off x="4800600" y="2895600"/>
            <a:ext cx="1676400" cy="1457325"/>
          </a:xfrm>
          <a:prstGeom prst="rect">
            <a:avLst/>
          </a:prstGeom>
        </p:spPr>
      </p:pic>
      <p:pic>
        <p:nvPicPr>
          <p:cNvPr id="27" name="Picture 26" descr="SAM_0778.JPG"/>
          <p:cNvPicPr>
            <a:picLocks noChangeAspect="1"/>
          </p:cNvPicPr>
          <p:nvPr/>
        </p:nvPicPr>
        <p:blipFill>
          <a:blip r:embed="rId11"/>
          <a:stretch>
            <a:fillRect/>
          </a:stretch>
        </p:blipFill>
        <p:spPr>
          <a:xfrm>
            <a:off x="685800" y="6400800"/>
            <a:ext cx="1524000" cy="1371600"/>
          </a:xfrm>
          <a:prstGeom prst="rect">
            <a:avLst/>
          </a:prstGeom>
        </p:spPr>
      </p:pic>
      <p:pic>
        <p:nvPicPr>
          <p:cNvPr id="28" name="Picture 27" descr="SAM_0792.JPG"/>
          <p:cNvPicPr>
            <a:picLocks noChangeAspect="1"/>
          </p:cNvPicPr>
          <p:nvPr/>
        </p:nvPicPr>
        <p:blipFill>
          <a:blip r:embed="rId12"/>
          <a:stretch>
            <a:fillRect/>
          </a:stretch>
        </p:blipFill>
        <p:spPr>
          <a:xfrm>
            <a:off x="4724400" y="4572000"/>
            <a:ext cx="1727200" cy="1447800"/>
          </a:xfrm>
          <a:prstGeom prst="rect">
            <a:avLst/>
          </a:prstGeom>
        </p:spPr>
      </p:pic>
      <p:pic>
        <p:nvPicPr>
          <p:cNvPr id="29" name="Picture 28" descr="SAM_0793.JPG"/>
          <p:cNvPicPr>
            <a:picLocks noChangeAspect="1"/>
          </p:cNvPicPr>
          <p:nvPr/>
        </p:nvPicPr>
        <p:blipFill>
          <a:blip r:embed="rId13"/>
          <a:stretch>
            <a:fillRect/>
          </a:stretch>
        </p:blipFill>
        <p:spPr>
          <a:xfrm>
            <a:off x="2667000" y="6324600"/>
            <a:ext cx="1828800" cy="1447800"/>
          </a:xfrm>
          <a:prstGeom prst="rect">
            <a:avLst/>
          </a:prstGeom>
        </p:spPr>
      </p:pic>
      <p:pic>
        <p:nvPicPr>
          <p:cNvPr id="30" name="Picture 29" descr="SAM_0800.JPG"/>
          <p:cNvPicPr>
            <a:picLocks noChangeAspect="1"/>
          </p:cNvPicPr>
          <p:nvPr/>
        </p:nvPicPr>
        <p:blipFill>
          <a:blip r:embed="rId14"/>
          <a:stretch>
            <a:fillRect/>
          </a:stretch>
        </p:blipFill>
        <p:spPr>
          <a:xfrm>
            <a:off x="4800600" y="6324600"/>
            <a:ext cx="1809750" cy="144780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6" name="Rectangle 6"/>
          <p:cNvSpPr>
            <a:spLocks noChangeArrowheads="1"/>
          </p:cNvSpPr>
          <p:nvPr/>
        </p:nvSpPr>
        <p:spPr bwMode="auto">
          <a:xfrm>
            <a:off x="0" y="4543425"/>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 name="Picture 2"/>
          <p:cNvPicPr>
            <a:picLocks noChangeAspect="1" noChangeArrowheads="1"/>
          </p:cNvPicPr>
          <p:nvPr/>
        </p:nvPicPr>
        <p:blipFill>
          <a:blip r:embed="rId2"/>
          <a:srcRect/>
          <a:stretch>
            <a:fillRect/>
          </a:stretch>
        </p:blipFill>
        <p:spPr bwMode="auto">
          <a:xfrm>
            <a:off x="0" y="0"/>
            <a:ext cx="3009900" cy="2400300"/>
          </a:xfrm>
          <a:prstGeom prst="rect">
            <a:avLst/>
          </a:prstGeom>
          <a:noFill/>
          <a:ln w="9525">
            <a:noFill/>
            <a:miter lim="800000"/>
            <a:headEnd/>
            <a:tailEnd/>
          </a:ln>
          <a:effectLst/>
        </p:spPr>
      </p:pic>
      <p:pic>
        <p:nvPicPr>
          <p:cNvPr id="11" name="Picture 2" descr="C:\Users\User\Desktop\PEBBLES GROUP\PEBBLES\good title.bmp"/>
          <p:cNvPicPr>
            <a:picLocks noChangeAspect="1" noChangeArrowheads="1"/>
          </p:cNvPicPr>
          <p:nvPr/>
        </p:nvPicPr>
        <p:blipFill>
          <a:blip r:embed="rId3"/>
          <a:srcRect/>
          <a:stretch>
            <a:fillRect/>
          </a:stretch>
        </p:blipFill>
        <p:spPr bwMode="auto">
          <a:xfrm>
            <a:off x="3371850" y="0"/>
            <a:ext cx="3486150" cy="838200"/>
          </a:xfrm>
          <a:prstGeom prst="rect">
            <a:avLst/>
          </a:prstGeom>
          <a:noFill/>
        </p:spPr>
      </p:pic>
      <p:sp>
        <p:nvSpPr>
          <p:cNvPr id="12" name="Rectangle 11"/>
          <p:cNvSpPr/>
          <p:nvPr/>
        </p:nvSpPr>
        <p:spPr>
          <a:xfrm>
            <a:off x="2895600" y="685800"/>
            <a:ext cx="3733800" cy="523220"/>
          </a:xfrm>
          <a:prstGeom prst="rect">
            <a:avLst/>
          </a:prstGeom>
        </p:spPr>
        <p:txBody>
          <a:bodyPr wrap="square">
            <a:spAutoFit/>
          </a:bodyPr>
          <a:lstStyle/>
          <a:p>
            <a:r>
              <a:rPr lang="en-US" sz="2800" b="1" u="sng" dirty="0" smtClean="0">
                <a:solidFill>
                  <a:prstClr val="black"/>
                </a:solidFill>
                <a:cs typeface="Arial" pitchFamily="34" charset="0"/>
              </a:rPr>
              <a:t>BED LINENS</a:t>
            </a:r>
            <a:endParaRPr lang="en-US" dirty="0"/>
          </a:p>
        </p:txBody>
      </p:sp>
      <p:pic>
        <p:nvPicPr>
          <p:cNvPr id="17" name="Picture 16" descr="12.JPG"/>
          <p:cNvPicPr>
            <a:picLocks noChangeAspect="1"/>
          </p:cNvPicPr>
          <p:nvPr/>
        </p:nvPicPr>
        <p:blipFill>
          <a:blip r:embed="rId4"/>
          <a:stretch>
            <a:fillRect/>
          </a:stretch>
        </p:blipFill>
        <p:spPr>
          <a:xfrm>
            <a:off x="228600" y="2590800"/>
            <a:ext cx="3124200" cy="2057400"/>
          </a:xfrm>
          <a:prstGeom prst="rect">
            <a:avLst/>
          </a:prstGeom>
        </p:spPr>
      </p:pic>
      <p:pic>
        <p:nvPicPr>
          <p:cNvPr id="18" name="Picture 17" descr="13.JPG"/>
          <p:cNvPicPr>
            <a:picLocks noChangeAspect="1"/>
          </p:cNvPicPr>
          <p:nvPr/>
        </p:nvPicPr>
        <p:blipFill>
          <a:blip r:embed="rId5"/>
          <a:stretch>
            <a:fillRect/>
          </a:stretch>
        </p:blipFill>
        <p:spPr>
          <a:xfrm>
            <a:off x="3505201" y="2590800"/>
            <a:ext cx="3352800" cy="2057400"/>
          </a:xfrm>
          <a:prstGeom prst="rect">
            <a:avLst/>
          </a:prstGeom>
        </p:spPr>
      </p:pic>
      <p:pic>
        <p:nvPicPr>
          <p:cNvPr id="19" name="Picture 18" descr="11.jpg"/>
          <p:cNvPicPr>
            <a:picLocks noChangeAspect="1"/>
          </p:cNvPicPr>
          <p:nvPr/>
        </p:nvPicPr>
        <p:blipFill>
          <a:blip r:embed="rId6"/>
          <a:stretch>
            <a:fillRect/>
          </a:stretch>
        </p:blipFill>
        <p:spPr>
          <a:xfrm>
            <a:off x="228600" y="4724400"/>
            <a:ext cx="3112851" cy="2057400"/>
          </a:xfrm>
          <a:prstGeom prst="rect">
            <a:avLst/>
          </a:prstGeom>
        </p:spPr>
      </p:pic>
      <p:pic>
        <p:nvPicPr>
          <p:cNvPr id="20" name="Picture 19" descr="10.JPG"/>
          <p:cNvPicPr>
            <a:picLocks noChangeAspect="1"/>
          </p:cNvPicPr>
          <p:nvPr/>
        </p:nvPicPr>
        <p:blipFill>
          <a:blip r:embed="rId7"/>
          <a:stretch>
            <a:fillRect/>
          </a:stretch>
        </p:blipFill>
        <p:spPr>
          <a:xfrm>
            <a:off x="3581399" y="4724400"/>
            <a:ext cx="3276601" cy="2057400"/>
          </a:xfrm>
          <a:prstGeom prst="rect">
            <a:avLst/>
          </a:prstGeom>
        </p:spPr>
      </p:pic>
      <p:pic>
        <p:nvPicPr>
          <p:cNvPr id="21" name="Picture 20" descr="SM # 0026 (GRAPHICS  IMPRESSION) Bedding.jpg"/>
          <p:cNvPicPr>
            <a:picLocks noChangeAspect="1"/>
          </p:cNvPicPr>
          <p:nvPr/>
        </p:nvPicPr>
        <p:blipFill>
          <a:blip r:embed="rId8"/>
          <a:stretch>
            <a:fillRect/>
          </a:stretch>
        </p:blipFill>
        <p:spPr>
          <a:xfrm>
            <a:off x="609600" y="7010400"/>
            <a:ext cx="1752600" cy="2133600"/>
          </a:xfrm>
          <a:prstGeom prst="rect">
            <a:avLst/>
          </a:prstGeom>
        </p:spPr>
      </p:pic>
      <p:pic>
        <p:nvPicPr>
          <p:cNvPr id="22" name="Picture 21" descr="SM # 0040 (ANIMAL  IMPRESSION) Bedding.jpg"/>
          <p:cNvPicPr>
            <a:picLocks noChangeAspect="1"/>
          </p:cNvPicPr>
          <p:nvPr/>
        </p:nvPicPr>
        <p:blipFill>
          <a:blip r:embed="rId9"/>
          <a:stretch>
            <a:fillRect/>
          </a:stretch>
        </p:blipFill>
        <p:spPr>
          <a:xfrm>
            <a:off x="4191000" y="7086600"/>
            <a:ext cx="1581626" cy="2057400"/>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3"/>
          <a:srcRect/>
          <a:stretch>
            <a:fillRect/>
          </a:stretch>
        </p:blipFill>
        <p:spPr bwMode="auto">
          <a:xfrm>
            <a:off x="0" y="0"/>
            <a:ext cx="3009900" cy="2400300"/>
          </a:xfrm>
          <a:prstGeom prst="rect">
            <a:avLst/>
          </a:prstGeom>
          <a:noFill/>
          <a:ln w="9525">
            <a:noFill/>
            <a:miter lim="800000"/>
            <a:headEnd/>
            <a:tailEnd/>
          </a:ln>
          <a:effectLst/>
        </p:spPr>
      </p:pic>
      <p:pic>
        <p:nvPicPr>
          <p:cNvPr id="5" name="Picture 2"/>
          <p:cNvPicPr>
            <a:picLocks noChangeAspect="1" noChangeArrowheads="1"/>
          </p:cNvPicPr>
          <p:nvPr/>
        </p:nvPicPr>
        <p:blipFill>
          <a:blip r:embed="rId3"/>
          <a:srcRect/>
          <a:stretch>
            <a:fillRect/>
          </a:stretch>
        </p:blipFill>
        <p:spPr bwMode="auto">
          <a:xfrm rot="10800000">
            <a:off x="3848100" y="6743700"/>
            <a:ext cx="3009900" cy="2400300"/>
          </a:xfrm>
          <a:prstGeom prst="rect">
            <a:avLst/>
          </a:prstGeom>
          <a:noFill/>
          <a:ln w="9525">
            <a:noFill/>
            <a:miter lim="800000"/>
            <a:headEnd/>
            <a:tailEnd/>
          </a:ln>
          <a:effectLst/>
        </p:spPr>
      </p:pic>
      <p:pic>
        <p:nvPicPr>
          <p:cNvPr id="8" name="Picture 2" descr="C:\Users\User\Desktop\PEBBLES GROUP\PEBBLES\good title.bmp"/>
          <p:cNvPicPr>
            <a:picLocks noChangeAspect="1" noChangeArrowheads="1"/>
          </p:cNvPicPr>
          <p:nvPr/>
        </p:nvPicPr>
        <p:blipFill>
          <a:blip r:embed="rId4"/>
          <a:srcRect/>
          <a:stretch>
            <a:fillRect/>
          </a:stretch>
        </p:blipFill>
        <p:spPr bwMode="auto">
          <a:xfrm>
            <a:off x="3371850" y="0"/>
            <a:ext cx="3486150" cy="838200"/>
          </a:xfrm>
          <a:prstGeom prst="rect">
            <a:avLst/>
          </a:prstGeom>
          <a:noFill/>
        </p:spPr>
      </p:pic>
      <p:sp>
        <p:nvSpPr>
          <p:cNvPr id="14" name="Rectangle 5"/>
          <p:cNvSpPr>
            <a:spLocks noChangeArrowheads="1"/>
          </p:cNvSpPr>
          <p:nvPr/>
        </p:nvSpPr>
        <p:spPr bwMode="auto">
          <a:xfrm>
            <a:off x="3124200" y="762001"/>
            <a:ext cx="320040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sng" strike="noStrike" cap="none" normalizeH="0" baseline="0" dirty="0" smtClean="0">
                <a:ln>
                  <a:noFill/>
                </a:ln>
                <a:effectLst/>
                <a:latin typeface="+mj-lt"/>
                <a:ea typeface="Times New Roman" pitchFamily="18" charset="0"/>
                <a:cs typeface="Arial" pitchFamily="34" charset="0"/>
              </a:rPr>
              <a:t>TOTES:</a:t>
            </a:r>
            <a:endParaRPr kumimoji="0" lang="en-US" sz="2800" b="0" i="0" u="sng" strike="noStrike" cap="none" normalizeH="0" baseline="0" dirty="0" smtClean="0">
              <a:ln>
                <a:noFill/>
              </a:ln>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800" b="0" i="0" u="sng" strike="noStrike" cap="none" normalizeH="0" baseline="0" dirty="0" smtClean="0">
              <a:ln>
                <a:noFill/>
              </a:ln>
              <a:effectLst/>
              <a:latin typeface="+mj-lt"/>
              <a:cs typeface="Arial" pitchFamily="34" charset="0"/>
            </a:endParaRPr>
          </a:p>
        </p:txBody>
      </p:sp>
      <p:pic>
        <p:nvPicPr>
          <p:cNvPr id="17" name="Picture 16" descr="SAM_3544.JPG"/>
          <p:cNvPicPr>
            <a:picLocks noChangeAspect="1"/>
          </p:cNvPicPr>
          <p:nvPr/>
        </p:nvPicPr>
        <p:blipFill>
          <a:blip r:embed="rId5"/>
          <a:stretch>
            <a:fillRect/>
          </a:stretch>
        </p:blipFill>
        <p:spPr>
          <a:xfrm>
            <a:off x="228600" y="2590800"/>
            <a:ext cx="1752600" cy="1832784"/>
          </a:xfrm>
          <a:prstGeom prst="rect">
            <a:avLst/>
          </a:prstGeom>
        </p:spPr>
      </p:pic>
      <p:pic>
        <p:nvPicPr>
          <p:cNvPr id="18" name="Picture 17" descr="SAM_3545.JPG"/>
          <p:cNvPicPr>
            <a:picLocks noChangeAspect="1"/>
          </p:cNvPicPr>
          <p:nvPr/>
        </p:nvPicPr>
        <p:blipFill>
          <a:blip r:embed="rId6"/>
          <a:stretch>
            <a:fillRect/>
          </a:stretch>
        </p:blipFill>
        <p:spPr>
          <a:xfrm>
            <a:off x="2590800" y="1295400"/>
            <a:ext cx="1760220" cy="1905000"/>
          </a:xfrm>
          <a:prstGeom prst="rect">
            <a:avLst/>
          </a:prstGeom>
        </p:spPr>
      </p:pic>
      <p:pic>
        <p:nvPicPr>
          <p:cNvPr id="20" name="Picture 19" descr="SAM_3549.JPG"/>
          <p:cNvPicPr>
            <a:picLocks noChangeAspect="1"/>
          </p:cNvPicPr>
          <p:nvPr/>
        </p:nvPicPr>
        <p:blipFill>
          <a:blip r:embed="rId7"/>
          <a:stretch>
            <a:fillRect/>
          </a:stretch>
        </p:blipFill>
        <p:spPr>
          <a:xfrm>
            <a:off x="304800" y="6460981"/>
            <a:ext cx="1676400" cy="2028813"/>
          </a:xfrm>
          <a:prstGeom prst="rect">
            <a:avLst/>
          </a:prstGeom>
        </p:spPr>
      </p:pic>
      <p:pic>
        <p:nvPicPr>
          <p:cNvPr id="21" name="Picture 20" descr="SAM_3551.JPG"/>
          <p:cNvPicPr>
            <a:picLocks noChangeAspect="1"/>
          </p:cNvPicPr>
          <p:nvPr/>
        </p:nvPicPr>
        <p:blipFill>
          <a:blip r:embed="rId8"/>
          <a:stretch>
            <a:fillRect/>
          </a:stretch>
        </p:blipFill>
        <p:spPr>
          <a:xfrm>
            <a:off x="304800" y="4572000"/>
            <a:ext cx="1592580" cy="1828800"/>
          </a:xfrm>
          <a:prstGeom prst="rect">
            <a:avLst/>
          </a:prstGeom>
        </p:spPr>
      </p:pic>
      <p:pic>
        <p:nvPicPr>
          <p:cNvPr id="24" name="Picture 23" descr="Bag with pink check border.JPG"/>
          <p:cNvPicPr>
            <a:picLocks noChangeAspect="1"/>
          </p:cNvPicPr>
          <p:nvPr/>
        </p:nvPicPr>
        <p:blipFill>
          <a:blip r:embed="rId9"/>
          <a:stretch>
            <a:fillRect/>
          </a:stretch>
        </p:blipFill>
        <p:spPr>
          <a:xfrm>
            <a:off x="4648200" y="3733800"/>
            <a:ext cx="1981200" cy="2032000"/>
          </a:xfrm>
          <a:prstGeom prst="rect">
            <a:avLst/>
          </a:prstGeom>
        </p:spPr>
      </p:pic>
      <p:pic>
        <p:nvPicPr>
          <p:cNvPr id="26" name="Picture 25" descr="fancy bag - tambika flat position.JPG"/>
          <p:cNvPicPr>
            <a:picLocks noChangeAspect="1"/>
          </p:cNvPicPr>
          <p:nvPr/>
        </p:nvPicPr>
        <p:blipFill>
          <a:blip r:embed="rId10"/>
          <a:stretch>
            <a:fillRect/>
          </a:stretch>
        </p:blipFill>
        <p:spPr>
          <a:xfrm>
            <a:off x="2286000" y="6477000"/>
            <a:ext cx="1917700" cy="2032000"/>
          </a:xfrm>
          <a:prstGeom prst="rect">
            <a:avLst/>
          </a:prstGeom>
        </p:spPr>
      </p:pic>
      <p:pic>
        <p:nvPicPr>
          <p:cNvPr id="15" name="Picture 14" descr="DSC00981.JPG"/>
          <p:cNvPicPr>
            <a:picLocks noChangeAspect="1"/>
          </p:cNvPicPr>
          <p:nvPr/>
        </p:nvPicPr>
        <p:blipFill>
          <a:blip r:embed="rId11"/>
          <a:stretch>
            <a:fillRect/>
          </a:stretch>
        </p:blipFill>
        <p:spPr>
          <a:xfrm>
            <a:off x="2057400" y="3733800"/>
            <a:ext cx="2514600" cy="2057400"/>
          </a:xfrm>
          <a:prstGeom prst="rect">
            <a:avLst/>
          </a:prstGeom>
        </p:spPr>
      </p:pic>
      <p:pic>
        <p:nvPicPr>
          <p:cNvPr id="16" name="Picture 15" descr="DSC02116.JPG"/>
          <p:cNvPicPr>
            <a:picLocks noChangeAspect="1"/>
          </p:cNvPicPr>
          <p:nvPr/>
        </p:nvPicPr>
        <p:blipFill>
          <a:blip r:embed="rId12"/>
          <a:stretch>
            <a:fillRect/>
          </a:stretch>
        </p:blipFill>
        <p:spPr>
          <a:xfrm>
            <a:off x="4470400" y="1295400"/>
            <a:ext cx="2387600" cy="190500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esktop\PEBBLES GROUP\PEBBLES\good title.bmp"/>
          <p:cNvPicPr>
            <a:picLocks noChangeAspect="1" noChangeArrowheads="1"/>
          </p:cNvPicPr>
          <p:nvPr/>
        </p:nvPicPr>
        <p:blipFill>
          <a:blip r:embed="rId2"/>
          <a:srcRect/>
          <a:stretch>
            <a:fillRect/>
          </a:stretch>
        </p:blipFill>
        <p:spPr bwMode="auto">
          <a:xfrm>
            <a:off x="3048000" y="0"/>
            <a:ext cx="3486150" cy="838200"/>
          </a:xfrm>
          <a:prstGeom prst="rect">
            <a:avLst/>
          </a:prstGeom>
          <a:noFill/>
        </p:spPr>
      </p:pic>
      <p:sp>
        <p:nvSpPr>
          <p:cNvPr id="5" name="Rectangle 4"/>
          <p:cNvSpPr/>
          <p:nvPr/>
        </p:nvSpPr>
        <p:spPr>
          <a:xfrm>
            <a:off x="381000" y="762000"/>
            <a:ext cx="6248400" cy="7232749"/>
          </a:xfrm>
          <a:prstGeom prst="rect">
            <a:avLst/>
          </a:prstGeom>
        </p:spPr>
        <p:txBody>
          <a:bodyPr wrap="square">
            <a:spAutoFit/>
          </a:bodyPr>
          <a:lstStyle/>
          <a:p>
            <a:pPr lvl="0" eaLnBrk="0" fontAlgn="base" hangingPunct="0">
              <a:spcBef>
                <a:spcPct val="0"/>
              </a:spcBef>
              <a:spcAft>
                <a:spcPct val="0"/>
              </a:spcAft>
            </a:pPr>
            <a:r>
              <a:rPr lang="en-US" sz="2400" b="1" u="sng" dirty="0" smtClean="0">
                <a:ea typeface="Times New Roman" pitchFamily="18" charset="0"/>
                <a:cs typeface="Arial" pitchFamily="34" charset="0"/>
              </a:rPr>
              <a:t>Home Textile Division</a:t>
            </a:r>
            <a:r>
              <a:rPr lang="en-US" sz="2400" b="1" dirty="0" smtClean="0">
                <a:ea typeface="Times New Roman" pitchFamily="18" charset="0"/>
                <a:cs typeface="Arial" pitchFamily="34" charset="0"/>
              </a:rPr>
              <a:t>:</a:t>
            </a:r>
          </a:p>
          <a:p>
            <a:pPr lvl="0" eaLnBrk="0" fontAlgn="base" hangingPunct="0">
              <a:spcBef>
                <a:spcPct val="0"/>
              </a:spcBef>
              <a:spcAft>
                <a:spcPct val="0"/>
              </a:spcAft>
            </a:pPr>
            <a:r>
              <a:rPr lang="en-US" sz="2400" b="1" dirty="0" smtClean="0">
                <a:ea typeface="Times New Roman" pitchFamily="18" charset="0"/>
                <a:cs typeface="Arial" pitchFamily="34" charset="0"/>
              </a:rPr>
              <a:t>		15 A, Ram </a:t>
            </a:r>
            <a:r>
              <a:rPr lang="en-US" sz="2400" b="1" dirty="0">
                <a:ea typeface="Times New Roman" pitchFamily="18" charset="0"/>
                <a:cs typeface="Arial" pitchFamily="34" charset="0"/>
              </a:rPr>
              <a:t>Nagar</a:t>
            </a:r>
            <a:r>
              <a:rPr lang="en-US" sz="2400" b="1" dirty="0" smtClean="0">
                <a:ea typeface="Times New Roman" pitchFamily="18" charset="0"/>
                <a:cs typeface="Arial" pitchFamily="34" charset="0"/>
              </a:rPr>
              <a:t>, </a:t>
            </a:r>
            <a:endParaRPr lang="en-US" sz="2400" dirty="0">
              <a:cs typeface="Arial" pitchFamily="34" charset="0"/>
            </a:endParaRPr>
          </a:p>
          <a:p>
            <a:pPr lvl="0" eaLnBrk="0" fontAlgn="base" hangingPunct="0">
              <a:spcBef>
                <a:spcPct val="0"/>
              </a:spcBef>
              <a:spcAft>
                <a:spcPct val="0"/>
              </a:spcAft>
            </a:pPr>
            <a:r>
              <a:rPr lang="en-US" sz="2400" b="1" dirty="0" smtClean="0">
                <a:ea typeface="Times New Roman" pitchFamily="18" charset="0"/>
                <a:cs typeface="Arial" pitchFamily="34" charset="0"/>
              </a:rPr>
              <a:t>		</a:t>
            </a:r>
            <a:r>
              <a:rPr lang="en-US" sz="2400" b="1" dirty="0" err="1" smtClean="0">
                <a:ea typeface="Times New Roman" pitchFamily="18" charset="0"/>
                <a:cs typeface="Arial" pitchFamily="34" charset="0"/>
              </a:rPr>
              <a:t>Kamarajapuram</a:t>
            </a:r>
            <a:r>
              <a:rPr lang="en-US" sz="2400" b="1" dirty="0" smtClean="0">
                <a:ea typeface="Times New Roman" pitchFamily="18" charset="0"/>
                <a:cs typeface="Arial" pitchFamily="34" charset="0"/>
              </a:rPr>
              <a:t> West,</a:t>
            </a:r>
          </a:p>
          <a:p>
            <a:pPr lvl="0" eaLnBrk="0" fontAlgn="base" hangingPunct="0">
              <a:spcBef>
                <a:spcPct val="0"/>
              </a:spcBef>
              <a:spcAft>
                <a:spcPct val="0"/>
              </a:spcAft>
            </a:pPr>
            <a:r>
              <a:rPr lang="en-US" sz="2400" b="1" dirty="0" smtClean="0">
                <a:ea typeface="Times New Roman" pitchFamily="18" charset="0"/>
                <a:cs typeface="Arial" pitchFamily="34" charset="0"/>
              </a:rPr>
              <a:t>                           </a:t>
            </a:r>
            <a:r>
              <a:rPr lang="en-US" sz="2400" b="1" dirty="0" err="1" smtClean="0">
                <a:ea typeface="Times New Roman" pitchFamily="18" charset="0"/>
                <a:cs typeface="Arial" pitchFamily="34" charset="0"/>
              </a:rPr>
              <a:t>Karur</a:t>
            </a:r>
            <a:r>
              <a:rPr lang="en-US" sz="2400" b="1" dirty="0" smtClean="0">
                <a:ea typeface="Times New Roman" pitchFamily="18" charset="0"/>
                <a:cs typeface="Arial" pitchFamily="34" charset="0"/>
              </a:rPr>
              <a:t> </a:t>
            </a:r>
            <a:r>
              <a:rPr lang="en-US" sz="2400" b="1" dirty="0">
                <a:ea typeface="Times New Roman" pitchFamily="18" charset="0"/>
                <a:cs typeface="Arial" pitchFamily="34" charset="0"/>
              </a:rPr>
              <a:t>– 639002, India</a:t>
            </a:r>
            <a:endParaRPr lang="en-US" sz="2400" dirty="0">
              <a:cs typeface="Arial" pitchFamily="34" charset="0"/>
            </a:endParaRPr>
          </a:p>
          <a:p>
            <a:pPr lvl="0" eaLnBrk="0" fontAlgn="base" hangingPunct="0">
              <a:spcBef>
                <a:spcPct val="0"/>
              </a:spcBef>
              <a:spcAft>
                <a:spcPct val="0"/>
              </a:spcAft>
            </a:pPr>
            <a:r>
              <a:rPr lang="en-US" sz="2400" b="1" dirty="0" smtClean="0">
                <a:ea typeface="Times New Roman" pitchFamily="18" charset="0"/>
                <a:cs typeface="Arial" pitchFamily="34" charset="0"/>
              </a:rPr>
              <a:t>		Tel</a:t>
            </a:r>
            <a:r>
              <a:rPr lang="en-US" sz="2400" b="1" dirty="0">
                <a:ea typeface="Times New Roman" pitchFamily="18" charset="0"/>
                <a:cs typeface="Arial" pitchFamily="34" charset="0"/>
              </a:rPr>
              <a:t>: 00-91-4324- </a:t>
            </a:r>
            <a:r>
              <a:rPr lang="en-US" sz="2400" b="1" dirty="0" smtClean="0">
                <a:ea typeface="Times New Roman" pitchFamily="18" charset="0"/>
                <a:cs typeface="Arial" pitchFamily="34" charset="0"/>
              </a:rPr>
              <a:t>645040 </a:t>
            </a:r>
            <a:r>
              <a:rPr lang="en-US" sz="2400" b="1" dirty="0">
                <a:ea typeface="Times New Roman" pitchFamily="18" charset="0"/>
                <a:cs typeface="Arial" pitchFamily="34" charset="0"/>
              </a:rPr>
              <a:t>/ 232334</a:t>
            </a:r>
            <a:br>
              <a:rPr lang="en-US" sz="2400" b="1" dirty="0">
                <a:ea typeface="Times New Roman" pitchFamily="18" charset="0"/>
                <a:cs typeface="Arial" pitchFamily="34" charset="0"/>
              </a:rPr>
            </a:br>
            <a:r>
              <a:rPr lang="en-US" sz="2400" dirty="0" smtClean="0">
                <a:ea typeface="Times New Roman" pitchFamily="18" charset="0"/>
                <a:cs typeface="Arial" pitchFamily="34" charset="0"/>
              </a:rPr>
              <a:t>	email </a:t>
            </a:r>
            <a:r>
              <a:rPr lang="en-US" sz="2400" b="1" dirty="0" smtClean="0">
                <a:ea typeface="Times New Roman" pitchFamily="18" charset="0"/>
                <a:cs typeface="Arial" pitchFamily="34" charset="0"/>
              </a:rPr>
              <a:t>:-</a:t>
            </a:r>
            <a:r>
              <a:rPr lang="en-US" sz="2000" dirty="0" smtClean="0">
                <a:ea typeface="Times New Roman" pitchFamily="18" charset="0"/>
                <a:cs typeface="Arial" pitchFamily="34" charset="0"/>
              </a:rPr>
              <a:t> </a:t>
            </a:r>
            <a:r>
              <a:rPr lang="en-US" sz="2000" dirty="0" smtClean="0">
                <a:ea typeface="Times New Roman" pitchFamily="18" charset="0"/>
                <a:cs typeface="Arial" pitchFamily="34" charset="0"/>
                <a:hlinkClick r:id="rId3"/>
              </a:rPr>
              <a:t>homedecor@pebbles-global.com</a:t>
            </a:r>
            <a:endParaRPr lang="en-US" sz="2000" dirty="0" smtClean="0">
              <a:ea typeface="Times New Roman" pitchFamily="18" charset="0"/>
              <a:cs typeface="Arial" pitchFamily="34" charset="0"/>
            </a:endParaRPr>
          </a:p>
          <a:p>
            <a:pPr lvl="0" eaLnBrk="0" fontAlgn="base" hangingPunct="0">
              <a:spcBef>
                <a:spcPct val="0"/>
              </a:spcBef>
              <a:spcAft>
                <a:spcPct val="0"/>
              </a:spcAft>
            </a:pPr>
            <a:r>
              <a:rPr lang="en-US" sz="2400" b="1" dirty="0">
                <a:ea typeface="Times New Roman" pitchFamily="18" charset="0"/>
                <a:cs typeface="Arial" pitchFamily="34" charset="0"/>
              </a:rPr>
              <a:t/>
            </a:r>
            <a:br>
              <a:rPr lang="en-US" sz="2400" b="1" dirty="0">
                <a:ea typeface="Times New Roman" pitchFamily="18" charset="0"/>
                <a:cs typeface="Arial" pitchFamily="34" charset="0"/>
              </a:rPr>
            </a:br>
            <a:r>
              <a:rPr lang="en-US" sz="2400" b="1" u="sng" dirty="0" smtClean="0">
                <a:ea typeface="Times New Roman" pitchFamily="18" charset="0"/>
                <a:cs typeface="Arial" pitchFamily="34" charset="0"/>
              </a:rPr>
              <a:t>Clothing Division</a:t>
            </a:r>
            <a:r>
              <a:rPr lang="en-US" sz="2400" b="1" dirty="0" smtClean="0">
                <a:ea typeface="Times New Roman" pitchFamily="18" charset="0"/>
                <a:cs typeface="Arial" pitchFamily="34" charset="0"/>
              </a:rPr>
              <a:t>  :</a:t>
            </a:r>
            <a:r>
              <a:rPr lang="en-US" sz="2000" b="1" dirty="0" smtClean="0"/>
              <a:t>3/253 </a:t>
            </a:r>
            <a:r>
              <a:rPr lang="en-US" sz="2000" b="1" dirty="0" err="1" smtClean="0"/>
              <a:t>Atthupalayam</a:t>
            </a:r>
            <a:r>
              <a:rPr lang="en-US" sz="2000" b="1" dirty="0" smtClean="0"/>
              <a:t> Road,                    </a:t>
            </a:r>
            <a:br>
              <a:rPr lang="en-US" sz="2000" b="1" dirty="0" smtClean="0"/>
            </a:br>
            <a:r>
              <a:rPr lang="en-US" sz="2000" b="1" dirty="0" smtClean="0"/>
              <a:t>      	             </a:t>
            </a:r>
            <a:r>
              <a:rPr lang="en-US" sz="2000" b="1" dirty="0" err="1" smtClean="0"/>
              <a:t>Pattathuarasi</a:t>
            </a:r>
            <a:r>
              <a:rPr lang="en-US" sz="2000" b="1" dirty="0" smtClean="0"/>
              <a:t> Amman Temple (Backside) </a:t>
            </a:r>
          </a:p>
          <a:p>
            <a:r>
              <a:rPr lang="en-US" sz="2000" b="1" dirty="0" smtClean="0"/>
              <a:t>                            </a:t>
            </a:r>
            <a:r>
              <a:rPr lang="en-US" sz="2000" b="1" dirty="0" err="1" smtClean="0"/>
              <a:t>T.M.Poondi</a:t>
            </a:r>
            <a:r>
              <a:rPr lang="en-US" sz="2000" b="1" dirty="0" smtClean="0"/>
              <a:t> (PO), </a:t>
            </a:r>
            <a:r>
              <a:rPr lang="en-US" sz="2000" b="1" dirty="0" err="1" smtClean="0"/>
              <a:t>Atthupalayam</a:t>
            </a:r>
            <a:r>
              <a:rPr lang="en-US" sz="2000" b="1" dirty="0" smtClean="0"/>
              <a:t>. </a:t>
            </a:r>
          </a:p>
          <a:p>
            <a:r>
              <a:rPr lang="en-US" sz="2000" b="1" dirty="0" smtClean="0"/>
              <a:t>                             </a:t>
            </a:r>
            <a:r>
              <a:rPr lang="en-US" sz="2000" b="1" dirty="0" err="1" smtClean="0"/>
              <a:t>Tirupur</a:t>
            </a:r>
            <a:r>
              <a:rPr lang="en-US" sz="2000" b="1" dirty="0" smtClean="0"/>
              <a:t> – 641652 </a:t>
            </a:r>
            <a:r>
              <a:rPr lang="en-US" sz="2000" b="1" dirty="0" smtClean="0">
                <a:ea typeface="Times New Roman" pitchFamily="18" charset="0"/>
                <a:cs typeface="Arial" pitchFamily="34" charset="0"/>
              </a:rPr>
              <a:t>	                                 	            Mobile: 00-91-917-171-9897</a:t>
            </a:r>
            <a:r>
              <a:rPr lang="en-US" sz="2000" dirty="0" smtClean="0">
                <a:ea typeface="Times New Roman" pitchFamily="18" charset="0"/>
                <a:cs typeface="Arial" pitchFamily="34" charset="0"/>
              </a:rPr>
              <a:t>	</a:t>
            </a:r>
            <a:r>
              <a:rPr lang="en-US" sz="2400" dirty="0" smtClean="0">
                <a:ea typeface="Times New Roman" pitchFamily="18" charset="0"/>
                <a:cs typeface="Arial" pitchFamily="34" charset="0"/>
              </a:rPr>
              <a:t>email</a:t>
            </a:r>
            <a:r>
              <a:rPr lang="en-US" sz="2400" b="1" dirty="0" smtClean="0">
                <a:ea typeface="Times New Roman" pitchFamily="18" charset="0"/>
                <a:cs typeface="Arial" pitchFamily="34" charset="0"/>
              </a:rPr>
              <a:t> </a:t>
            </a:r>
            <a:r>
              <a:rPr lang="en-US" sz="2400" b="1" u="sng" dirty="0" smtClean="0">
                <a:ea typeface="Times New Roman" pitchFamily="18" charset="0"/>
                <a:cs typeface="Arial" pitchFamily="34" charset="0"/>
              </a:rPr>
              <a:t>:-</a:t>
            </a:r>
            <a:r>
              <a:rPr lang="en-US" sz="2400" b="1" u="sng" dirty="0" smtClean="0">
                <a:ea typeface="Times New Roman" pitchFamily="18" charset="0"/>
                <a:cs typeface="Arial" pitchFamily="34" charset="0"/>
                <a:hlinkClick r:id="rId4"/>
              </a:rPr>
              <a:t> </a:t>
            </a:r>
            <a:r>
              <a:rPr lang="en-US" sz="2000" dirty="0" smtClean="0">
                <a:ea typeface="Times New Roman" pitchFamily="18" charset="0"/>
                <a:cs typeface="Arial" pitchFamily="34" charset="0"/>
                <a:hlinkClick r:id="rId4"/>
              </a:rPr>
              <a:t>apparels@pebbles-global.com</a:t>
            </a:r>
            <a:endParaRPr lang="en-US" sz="2000" dirty="0" smtClean="0">
              <a:ea typeface="Times New Roman" pitchFamily="18" charset="0"/>
              <a:cs typeface="Arial" pitchFamily="34" charset="0"/>
            </a:endParaRPr>
          </a:p>
          <a:p>
            <a:endParaRPr lang="en-US" sz="2000" dirty="0" smtClean="0">
              <a:ea typeface="Times New Roman" pitchFamily="18" charset="0"/>
              <a:cs typeface="Arial" pitchFamily="34" charset="0"/>
            </a:endParaRPr>
          </a:p>
          <a:p>
            <a:pPr lvl="0" eaLnBrk="0" fontAlgn="base" hangingPunct="0">
              <a:spcBef>
                <a:spcPct val="0"/>
              </a:spcBef>
              <a:spcAft>
                <a:spcPct val="0"/>
              </a:spcAft>
            </a:pPr>
            <a:r>
              <a:rPr lang="en-US" sz="2400" b="1" u="sng" dirty="0" smtClean="0">
                <a:ea typeface="Times New Roman" pitchFamily="18" charset="0"/>
                <a:cs typeface="Arial" pitchFamily="34" charset="0"/>
              </a:rPr>
              <a:t>Dyeing Division </a:t>
            </a:r>
            <a:r>
              <a:rPr lang="en-US" sz="2400" b="1" dirty="0" smtClean="0">
                <a:ea typeface="Times New Roman" pitchFamily="18" charset="0"/>
                <a:cs typeface="Arial" pitchFamily="34" charset="0"/>
              </a:rPr>
              <a:t>     </a:t>
            </a:r>
            <a:r>
              <a:rPr lang="en-US" sz="2000" b="1" dirty="0" smtClean="0">
                <a:ea typeface="Times New Roman" pitchFamily="18" charset="0"/>
                <a:cs typeface="Arial" pitchFamily="34" charset="0"/>
              </a:rPr>
              <a:t>:- Sri </a:t>
            </a:r>
            <a:r>
              <a:rPr lang="en-US" sz="2000" b="1" dirty="0" err="1">
                <a:ea typeface="Times New Roman" pitchFamily="18" charset="0"/>
                <a:cs typeface="Arial" pitchFamily="34" charset="0"/>
              </a:rPr>
              <a:t>Rajarathnam</a:t>
            </a:r>
            <a:r>
              <a:rPr lang="en-US" sz="2000" b="1" dirty="0">
                <a:ea typeface="Times New Roman" pitchFamily="18" charset="0"/>
                <a:cs typeface="Arial" pitchFamily="34" charset="0"/>
              </a:rPr>
              <a:t> Dyers,</a:t>
            </a:r>
            <a:endParaRPr lang="en-US" sz="2000" dirty="0">
              <a:cs typeface="Arial" pitchFamily="34" charset="0"/>
            </a:endParaRPr>
          </a:p>
          <a:p>
            <a:pPr lvl="0" eaLnBrk="0" fontAlgn="base" hangingPunct="0">
              <a:spcBef>
                <a:spcPct val="0"/>
              </a:spcBef>
              <a:spcAft>
                <a:spcPct val="0"/>
              </a:spcAft>
            </a:pPr>
            <a:r>
              <a:rPr lang="en-US" sz="2000" b="1" dirty="0" smtClean="0">
                <a:ea typeface="Times New Roman" pitchFamily="18" charset="0"/>
                <a:cs typeface="Arial" pitchFamily="34" charset="0"/>
              </a:rPr>
              <a:t>		          #</a:t>
            </a:r>
            <a:r>
              <a:rPr lang="en-US" sz="2000" b="1" dirty="0">
                <a:ea typeface="Times New Roman" pitchFamily="18" charset="0"/>
                <a:cs typeface="Arial" pitchFamily="34" charset="0"/>
              </a:rPr>
              <a:t>133, </a:t>
            </a:r>
            <a:r>
              <a:rPr lang="en-US" sz="2000" b="1" dirty="0" err="1">
                <a:ea typeface="Times New Roman" pitchFamily="18" charset="0"/>
                <a:cs typeface="Arial" pitchFamily="34" charset="0"/>
              </a:rPr>
              <a:t>Thirumanilaiyur</a:t>
            </a:r>
            <a:r>
              <a:rPr lang="en-US" sz="2000" b="1" dirty="0">
                <a:ea typeface="Times New Roman" pitchFamily="18" charset="0"/>
                <a:cs typeface="Arial" pitchFamily="34" charset="0"/>
              </a:rPr>
              <a:t> West,</a:t>
            </a:r>
            <a:endParaRPr lang="en-US" sz="2000" dirty="0">
              <a:cs typeface="Arial" pitchFamily="34" charset="0"/>
            </a:endParaRPr>
          </a:p>
          <a:p>
            <a:pPr lvl="0" eaLnBrk="0" fontAlgn="base" hangingPunct="0">
              <a:spcBef>
                <a:spcPct val="0"/>
              </a:spcBef>
              <a:spcAft>
                <a:spcPct val="0"/>
              </a:spcAft>
            </a:pPr>
            <a:r>
              <a:rPr lang="en-US" sz="2000" b="1" dirty="0" smtClean="0">
                <a:ea typeface="Times New Roman" pitchFamily="18" charset="0"/>
                <a:cs typeface="Arial" pitchFamily="34" charset="0"/>
              </a:rPr>
              <a:t>		          </a:t>
            </a:r>
            <a:r>
              <a:rPr lang="en-US" sz="2000" b="1" dirty="0" err="1" smtClean="0">
                <a:ea typeface="Times New Roman" pitchFamily="18" charset="0"/>
                <a:cs typeface="Arial" pitchFamily="34" charset="0"/>
              </a:rPr>
              <a:t>Karur</a:t>
            </a:r>
            <a:r>
              <a:rPr lang="en-US" sz="2000" b="1" dirty="0" smtClean="0">
                <a:ea typeface="Times New Roman" pitchFamily="18" charset="0"/>
                <a:cs typeface="Arial" pitchFamily="34" charset="0"/>
              </a:rPr>
              <a:t> – 639003</a:t>
            </a:r>
          </a:p>
          <a:p>
            <a:pPr lvl="0" eaLnBrk="0" fontAlgn="base" hangingPunct="0">
              <a:spcBef>
                <a:spcPct val="0"/>
              </a:spcBef>
              <a:spcAft>
                <a:spcPct val="0"/>
              </a:spcAft>
            </a:pPr>
            <a:endParaRPr lang="en-US" sz="2000" b="1" dirty="0" smtClean="0">
              <a:ea typeface="Times New Roman" pitchFamily="18" charset="0"/>
              <a:cs typeface="Arial" pitchFamily="34" charset="0"/>
            </a:endParaRPr>
          </a:p>
          <a:p>
            <a:pPr lvl="0" eaLnBrk="0" fontAlgn="base" hangingPunct="0">
              <a:spcBef>
                <a:spcPct val="0"/>
              </a:spcBef>
              <a:spcAft>
                <a:spcPct val="0"/>
              </a:spcAft>
            </a:pPr>
            <a:r>
              <a:rPr lang="en-US" sz="2400" b="1" u="sng" dirty="0" smtClean="0">
                <a:cs typeface="Arial" pitchFamily="34" charset="0"/>
              </a:rPr>
              <a:t>Printing Division</a:t>
            </a:r>
            <a:r>
              <a:rPr lang="en-US" sz="2400" dirty="0" smtClean="0">
                <a:cs typeface="Arial" pitchFamily="34" charset="0"/>
              </a:rPr>
              <a:t>   :-</a:t>
            </a:r>
            <a:r>
              <a:rPr lang="en-US" sz="2000" b="1" dirty="0" err="1" smtClean="0">
                <a:cs typeface="Arial" pitchFamily="34" charset="0"/>
              </a:rPr>
              <a:t>Priyadharshini</a:t>
            </a:r>
            <a:r>
              <a:rPr lang="en-US" sz="2000" b="1" dirty="0" smtClean="0">
                <a:cs typeface="Arial" pitchFamily="34" charset="0"/>
              </a:rPr>
              <a:t> Prints,</a:t>
            </a:r>
          </a:p>
          <a:p>
            <a:pPr lvl="0" eaLnBrk="0" fontAlgn="base" hangingPunct="0">
              <a:spcBef>
                <a:spcPct val="0"/>
              </a:spcBef>
              <a:spcAft>
                <a:spcPct val="0"/>
              </a:spcAft>
            </a:pPr>
            <a:r>
              <a:rPr lang="en-US" sz="2000" b="1" dirty="0" smtClean="0">
                <a:cs typeface="Arial" pitchFamily="34" charset="0"/>
              </a:rPr>
              <a:t>                                         # 9,Venus Garden, </a:t>
            </a:r>
            <a:r>
              <a:rPr lang="en-US" sz="2000" b="1" dirty="0" err="1" smtClean="0">
                <a:cs typeface="Arial" pitchFamily="34" charset="0"/>
              </a:rPr>
              <a:t>A.Palayam</a:t>
            </a:r>
            <a:r>
              <a:rPr lang="en-US" sz="2000" b="1" dirty="0" smtClean="0">
                <a:cs typeface="Arial" pitchFamily="34" charset="0"/>
              </a:rPr>
              <a:t>(East)</a:t>
            </a:r>
          </a:p>
          <a:p>
            <a:pPr lvl="0" eaLnBrk="0" fontAlgn="base" hangingPunct="0">
              <a:spcBef>
                <a:spcPct val="0"/>
              </a:spcBef>
              <a:spcAft>
                <a:spcPct val="0"/>
              </a:spcAft>
            </a:pPr>
            <a:r>
              <a:rPr lang="en-US" sz="2000" b="1" dirty="0" smtClean="0">
                <a:cs typeface="Arial" pitchFamily="34" charset="0"/>
              </a:rPr>
              <a:t>                                         </a:t>
            </a:r>
            <a:r>
              <a:rPr lang="en-US" sz="2000" b="1" dirty="0" err="1" smtClean="0">
                <a:cs typeface="Arial" pitchFamily="34" charset="0"/>
              </a:rPr>
              <a:t>Karur</a:t>
            </a:r>
            <a:r>
              <a:rPr lang="en-US" sz="2000" b="1" dirty="0" smtClean="0">
                <a:cs typeface="Arial" pitchFamily="34" charset="0"/>
              </a:rPr>
              <a:t>- 639006 </a:t>
            </a:r>
            <a:endParaRPr lang="en-US" sz="2000" b="1" dirty="0"/>
          </a:p>
        </p:txBody>
      </p:sp>
      <p:pic>
        <p:nvPicPr>
          <p:cNvPr id="20481" name="Picture 1"/>
          <p:cNvPicPr>
            <a:picLocks noChangeAspect="1" noChangeArrowheads="1"/>
          </p:cNvPicPr>
          <p:nvPr/>
        </p:nvPicPr>
        <p:blipFill>
          <a:blip r:embed="rId5"/>
          <a:srcRect/>
          <a:stretch>
            <a:fillRect/>
          </a:stretch>
        </p:blipFill>
        <p:spPr bwMode="auto">
          <a:xfrm rot="16200000">
            <a:off x="3086100" y="5372100"/>
            <a:ext cx="685800" cy="6858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3"/>
          <a:srcRect/>
          <a:stretch>
            <a:fillRect/>
          </a:stretch>
        </p:blipFill>
        <p:spPr bwMode="auto">
          <a:xfrm>
            <a:off x="0" y="0"/>
            <a:ext cx="3009900" cy="2400300"/>
          </a:xfrm>
          <a:prstGeom prst="rect">
            <a:avLst/>
          </a:prstGeom>
          <a:noFill/>
          <a:ln w="9525">
            <a:noFill/>
            <a:miter lim="800000"/>
            <a:headEnd/>
            <a:tailEnd/>
          </a:ln>
          <a:effectLst/>
        </p:spPr>
      </p:pic>
      <p:pic>
        <p:nvPicPr>
          <p:cNvPr id="5" name="Picture 2"/>
          <p:cNvPicPr>
            <a:picLocks noChangeAspect="1" noChangeArrowheads="1"/>
          </p:cNvPicPr>
          <p:nvPr/>
        </p:nvPicPr>
        <p:blipFill>
          <a:blip r:embed="rId3"/>
          <a:srcRect/>
          <a:stretch>
            <a:fillRect/>
          </a:stretch>
        </p:blipFill>
        <p:spPr bwMode="auto">
          <a:xfrm rot="10800000">
            <a:off x="3848100" y="6743700"/>
            <a:ext cx="3009900" cy="2400300"/>
          </a:xfrm>
          <a:prstGeom prst="rect">
            <a:avLst/>
          </a:prstGeom>
          <a:noFill/>
          <a:ln w="9525">
            <a:noFill/>
            <a:miter lim="800000"/>
            <a:headEnd/>
            <a:tailEnd/>
          </a:ln>
          <a:effectLst/>
        </p:spPr>
      </p:pic>
      <p:pic>
        <p:nvPicPr>
          <p:cNvPr id="6" name="Picture 2"/>
          <p:cNvPicPr>
            <a:picLocks noChangeAspect="1" noChangeArrowheads="1"/>
          </p:cNvPicPr>
          <p:nvPr/>
        </p:nvPicPr>
        <p:blipFill>
          <a:blip r:embed="rId3"/>
          <a:srcRect/>
          <a:stretch>
            <a:fillRect/>
          </a:stretch>
        </p:blipFill>
        <p:spPr bwMode="auto">
          <a:xfrm rot="16200000">
            <a:off x="-304799" y="6438900"/>
            <a:ext cx="3009900" cy="2400300"/>
          </a:xfrm>
          <a:prstGeom prst="rect">
            <a:avLst/>
          </a:prstGeom>
          <a:noFill/>
          <a:ln w="9525">
            <a:noFill/>
            <a:miter lim="800000"/>
            <a:headEnd/>
            <a:tailEnd/>
          </a:ln>
          <a:effectLst/>
        </p:spPr>
      </p:pic>
      <p:pic>
        <p:nvPicPr>
          <p:cNvPr id="7" name="Picture 2"/>
          <p:cNvPicPr>
            <a:picLocks noChangeAspect="1" noChangeArrowheads="1"/>
          </p:cNvPicPr>
          <p:nvPr/>
        </p:nvPicPr>
        <p:blipFill>
          <a:blip r:embed="rId3"/>
          <a:srcRect/>
          <a:stretch>
            <a:fillRect/>
          </a:stretch>
        </p:blipFill>
        <p:spPr bwMode="auto">
          <a:xfrm rot="5400000">
            <a:off x="4152900" y="304800"/>
            <a:ext cx="3009900" cy="2400300"/>
          </a:xfrm>
          <a:prstGeom prst="rect">
            <a:avLst/>
          </a:prstGeom>
          <a:noFill/>
          <a:ln w="9525">
            <a:noFill/>
            <a:miter lim="800000"/>
            <a:headEnd/>
            <a:tailEnd/>
          </a:ln>
          <a:effectLst/>
        </p:spPr>
      </p:pic>
      <p:pic>
        <p:nvPicPr>
          <p:cNvPr id="8" name="Picture 2" descr="C:\Users\User\Desktop\PEBBLES GROUP\PEBBLES\good title.bmp"/>
          <p:cNvPicPr>
            <a:picLocks noChangeAspect="1" noChangeArrowheads="1"/>
          </p:cNvPicPr>
          <p:nvPr/>
        </p:nvPicPr>
        <p:blipFill>
          <a:blip r:embed="rId4"/>
          <a:srcRect/>
          <a:stretch>
            <a:fillRect/>
          </a:stretch>
        </p:blipFill>
        <p:spPr bwMode="auto">
          <a:xfrm>
            <a:off x="3371850" y="0"/>
            <a:ext cx="3486150" cy="838200"/>
          </a:xfrm>
          <a:prstGeom prst="rect">
            <a:avLst/>
          </a:prstGeom>
          <a:noFill/>
        </p:spPr>
      </p:pic>
      <p:sp>
        <p:nvSpPr>
          <p:cNvPr id="2053" name="Rectangle 5"/>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70C0"/>
                </a:solidFill>
                <a:effectLst/>
                <a:latin typeface="Arial" pitchFamily="34" charset="0"/>
                <a:ea typeface="Times New Roman" pitchFamily="18" charset="0"/>
                <a:cs typeface="Arial" pitchFamily="34" charset="0"/>
              </a:rPr>
              <a:t>BREAD BASKETS:</a:t>
            </a:r>
            <a:endParaRPr kumimoji="0" lang="en-US" sz="6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Rectangle 8"/>
          <p:cNvSpPr/>
          <p:nvPr/>
        </p:nvSpPr>
        <p:spPr>
          <a:xfrm>
            <a:off x="228600" y="3124200"/>
            <a:ext cx="6629400" cy="1754326"/>
          </a:xfrm>
          <a:prstGeom prst="rect">
            <a:avLst/>
          </a:prstGeom>
        </p:spPr>
        <p:txBody>
          <a:bodyPr wrap="square">
            <a:spAutoFit/>
          </a:bodyPr>
          <a:lstStyle/>
          <a:p>
            <a:r>
              <a:rPr lang="en-US" sz="4000" b="1" dirty="0" smtClean="0"/>
              <a:t>             Thank you. </a:t>
            </a:r>
          </a:p>
          <a:p>
            <a:r>
              <a:rPr lang="en-US" sz="4000" b="1" dirty="0" smtClean="0"/>
              <a:t> </a:t>
            </a:r>
          </a:p>
          <a:p>
            <a:r>
              <a:rPr lang="en-US" sz="2800" b="1" dirty="0" smtClean="0"/>
              <a:t>Its our privilege and honor to work for you</a:t>
            </a:r>
            <a:endParaRPr lang="en-US" sz="2800" b="1"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646</TotalTime>
  <Words>207</Words>
  <Application>Microsoft Office PowerPoint</Application>
  <PresentationFormat>On-screen Show (4:3)</PresentationFormat>
  <Paragraphs>104</Paragraphs>
  <Slides>17</Slides>
  <Notes>4</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User2</cp:lastModifiedBy>
  <cp:revision>87</cp:revision>
  <dcterms:created xsi:type="dcterms:W3CDTF">2010-12-13T10:49:32Z</dcterms:created>
  <dcterms:modified xsi:type="dcterms:W3CDTF">2017-03-13T07:37:13Z</dcterms:modified>
</cp:coreProperties>
</file>